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64"/>
  </p:notesMasterIdLst>
  <p:handoutMasterIdLst>
    <p:handoutMasterId r:id="rId65"/>
  </p:handoutMasterIdLst>
  <p:sldIdLst>
    <p:sldId id="289" r:id="rId2"/>
    <p:sldId id="260" r:id="rId3"/>
    <p:sldId id="261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403" r:id="rId12"/>
    <p:sldId id="404" r:id="rId13"/>
    <p:sldId id="358" r:id="rId14"/>
    <p:sldId id="359" r:id="rId15"/>
    <p:sldId id="360" r:id="rId16"/>
    <p:sldId id="361" r:id="rId17"/>
    <p:sldId id="362" r:id="rId18"/>
    <p:sldId id="405" r:id="rId19"/>
    <p:sldId id="406" r:id="rId20"/>
    <p:sldId id="363" r:id="rId21"/>
    <p:sldId id="364" r:id="rId22"/>
    <p:sldId id="365" r:id="rId23"/>
    <p:sldId id="407" r:id="rId24"/>
    <p:sldId id="408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409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402" r:id="rId58"/>
    <p:sldId id="397" r:id="rId59"/>
    <p:sldId id="398" r:id="rId60"/>
    <p:sldId id="399" r:id="rId61"/>
    <p:sldId id="400" r:id="rId62"/>
    <p:sldId id="401" r:id="rId63"/>
  </p:sldIdLst>
  <p:sldSz cx="9144000" cy="6858000" type="screen4x3"/>
  <p:notesSz cx="6805613" cy="9939338"/>
  <p:embeddedFontLst>
    <p:embeddedFont>
      <p:font typeface="HY견고딕" panose="02030600000101010101" pitchFamily="18" charset="-127"/>
      <p:regular r:id="rId66"/>
    </p:embeddedFont>
    <p:embeddedFont>
      <p:font typeface="맑은 고딕" panose="020B0503020000020004" pitchFamily="34" charset="-127"/>
      <p:regular r:id="rId67"/>
      <p:bold r:id="rId68"/>
    </p:embeddedFont>
    <p:embeddedFont>
      <p:font typeface="Cambria Math" panose="02040503050406030204" pitchFamily="18" charset="0"/>
      <p:regular r:id="rId69"/>
    </p:embeddedFont>
    <p:embeddedFont>
      <p:font typeface="Tahoma" panose="020B0604030504040204" pitchFamily="34" charset="0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57" d="100"/>
          <a:sy n="157" d="100"/>
        </p:scale>
        <p:origin x="-22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5" d="100"/>
          <a:sy n="115" d="100"/>
        </p:scale>
        <p:origin x="-5226" y="-108"/>
      </p:cViewPr>
      <p:guideLst>
        <p:guide orient="horz" pos="2880"/>
        <p:guide pos="2160"/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ongsu Kim" userId="2ba5907d25ab4f59" providerId="Windows Live" clId="Web-{AACD859E-FE99-4E3E-B214-E80A60317909}"/>
    <pc:docChg chg="modSld">
      <pc:chgData name="Yeongsu Kim" userId="2ba5907d25ab4f59" providerId="Windows Live" clId="Web-{AACD859E-FE99-4E3E-B214-E80A60317909}" dt="2018-07-06T01:23:35.817" v="9" actId="20577"/>
      <pc:docMkLst>
        <pc:docMk/>
      </pc:docMkLst>
      <pc:sldChg chg="modSp">
        <pc:chgData name="Yeongsu Kim" userId="2ba5907d25ab4f59" providerId="Windows Live" clId="Web-{AACD859E-FE99-4E3E-B214-E80A60317909}" dt="2018-07-06T01:23:35.817" v="8" actId="20577"/>
        <pc:sldMkLst>
          <pc:docMk/>
          <pc:sldMk cId="741088142" sldId="409"/>
        </pc:sldMkLst>
        <pc:spChg chg="mod">
          <ac:chgData name="Yeongsu Kim" userId="2ba5907d25ab4f59" providerId="Windows Live" clId="Web-{AACD859E-FE99-4E3E-B214-E80A60317909}" dt="2018-07-06T01:23:35.817" v="8" actId="20577"/>
          <ac:spMkLst>
            <pc:docMk/>
            <pc:sldMk cId="741088142" sldId="409"/>
            <ac:spMk id="1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8820C-D1C2-4565-BACE-592374F15B15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D9496-52DA-43B7-A6F8-B3BF942BE7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6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384"/>
            <a:ext cx="9143999" cy="1374082"/>
          </a:xfrm>
          <a:prstGeom prst="rect">
            <a:avLst/>
          </a:prstGeom>
        </p:spPr>
      </p:pic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141442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2018-07-06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65124"/>
            <a:ext cx="8229600" cy="103162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기계 학습과 수학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79512" y="1988840"/>
            <a:ext cx="4608512" cy="216024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/>
              <a:t>기계 학습에서 수학의 역할</a:t>
            </a:r>
            <a:endParaRPr lang="en-US" altLang="ko-KR" sz="1800"/>
          </a:p>
          <a:p>
            <a:pPr lvl="1"/>
            <a:r>
              <a:rPr lang="ko-KR" altLang="en-US" sz="1400">
                <a:solidFill>
                  <a:srgbClr val="0000FF"/>
                </a:solidFill>
              </a:rPr>
              <a:t>수학</a:t>
            </a:r>
            <a:r>
              <a:rPr lang="ko-KR" altLang="en-US" sz="1400"/>
              <a:t>은 목적함수를 정의하고</a:t>
            </a:r>
            <a:r>
              <a:rPr lang="en-US" altLang="ko-KR" sz="1400"/>
              <a:t>, </a:t>
            </a:r>
            <a:r>
              <a:rPr lang="ko-KR" altLang="en-US" sz="1400"/>
              <a:t>목적함수가 최저가 되는 점을 찾아주는 최적화 이론 제공</a:t>
            </a:r>
            <a:endParaRPr lang="en-US" altLang="ko-KR" sz="1400"/>
          </a:p>
          <a:p>
            <a:pPr lvl="1"/>
            <a:r>
              <a:rPr lang="ko-KR" altLang="en-US" sz="1400"/>
              <a:t>최적화 이론에 규제</a:t>
            </a:r>
            <a:r>
              <a:rPr lang="en-US" altLang="ko-KR" sz="1400"/>
              <a:t>, </a:t>
            </a:r>
            <a:r>
              <a:rPr lang="ko-KR" altLang="en-US" sz="1400"/>
              <a:t>모멘텀</a:t>
            </a:r>
            <a:r>
              <a:rPr lang="en-US" altLang="ko-KR" sz="1400"/>
              <a:t>, </a:t>
            </a:r>
            <a:r>
              <a:rPr lang="ko-KR" altLang="en-US" sz="1400"/>
              <a:t>학습률</a:t>
            </a:r>
            <a:r>
              <a:rPr lang="en-US" altLang="ko-KR" sz="1400"/>
              <a:t>, </a:t>
            </a:r>
            <a:r>
              <a:rPr lang="ko-KR" altLang="en-US" sz="1400"/>
              <a:t>멈춤조건과 같은 제어를 추가하여 </a:t>
            </a:r>
            <a:r>
              <a:rPr lang="ko-KR" altLang="en-US" sz="1400">
                <a:solidFill>
                  <a:srgbClr val="0000FF"/>
                </a:solidFill>
              </a:rPr>
              <a:t>알고리즘</a:t>
            </a:r>
            <a:r>
              <a:rPr lang="ko-KR" altLang="en-US" sz="1400"/>
              <a:t> 구축</a:t>
            </a:r>
            <a:endParaRPr lang="en-US" altLang="ko-KR" sz="1400"/>
          </a:p>
          <a:p>
            <a:pPr lvl="1"/>
            <a:r>
              <a:rPr lang="ko-KR" altLang="en-US" sz="1400">
                <a:solidFill>
                  <a:srgbClr val="0000FF"/>
                </a:solidFill>
              </a:rPr>
              <a:t>사람</a:t>
            </a:r>
            <a:r>
              <a:rPr lang="ko-KR" altLang="en-US" sz="1400"/>
              <a:t>은 알고리즘을 설계하고 데이터를 수집함</a:t>
            </a:r>
            <a:endParaRPr lang="en-US" altLang="ko-KR" sz="14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13178"/>
            <a:ext cx="3816424" cy="277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 bwMode="auto">
          <a:xfrm>
            <a:off x="107504" y="1412776"/>
            <a:ext cx="324036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80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777367"/>
            <a:ext cx="5328592" cy="1747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3528" y="3861048"/>
            <a:ext cx="1404156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0000" lnSpcReduction="20000"/>
          </a:bodyPr>
          <a:lstStyle/>
          <a:p>
            <a:endParaRPr lang="ko-KR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3645024"/>
            <a:ext cx="4608512" cy="936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000"/>
              <a:t>기계학습의 목적은 오류가 최저가 되는 최적해 찾는 것이므로</a:t>
            </a:r>
            <a:r>
              <a:rPr lang="en-US" altLang="ko-KR" sz="1000"/>
              <a:t>, </a:t>
            </a:r>
            <a:r>
              <a:rPr lang="ko-KR" altLang="en-US" sz="1000"/>
              <a:t>기존의 수학의 최적화 이론을 가져다가 쓴다</a:t>
            </a:r>
            <a:r>
              <a:rPr lang="en-US" altLang="ko-KR" sz="1000"/>
              <a:t>. </a:t>
            </a:r>
          </a:p>
          <a:p>
            <a:r>
              <a:rPr lang="ko-KR" altLang="en-US" sz="1000"/>
              <a:t>하지만</a:t>
            </a:r>
            <a:r>
              <a:rPr lang="en-US" altLang="ko-KR" sz="1000"/>
              <a:t>, </a:t>
            </a:r>
            <a:r>
              <a:rPr lang="ko-KR" altLang="en-US" sz="1000"/>
              <a:t>순수한 최적화 방법만으로는 기계학습의 다루는 변화가 무척 심한 방대한 데이터를 다루기 쉽지 않다</a:t>
            </a:r>
            <a:r>
              <a:rPr lang="en-US" altLang="ko-KR" sz="1000"/>
              <a:t>. </a:t>
            </a:r>
          </a:p>
          <a:p>
            <a:r>
              <a:rPr lang="ko-KR" altLang="en-US" sz="1000"/>
              <a:t>따라서</a:t>
            </a:r>
            <a:r>
              <a:rPr lang="en-US" altLang="ko-KR" sz="1000"/>
              <a:t>, ‘</a:t>
            </a:r>
            <a:r>
              <a:rPr lang="ko-KR" altLang="en-US" sz="1000"/>
              <a:t>제어</a:t>
            </a:r>
            <a:r>
              <a:rPr lang="en-US" altLang="ko-KR" sz="1000"/>
              <a:t>’</a:t>
            </a:r>
            <a:r>
              <a:rPr lang="ko-KR" altLang="en-US" sz="1000"/>
              <a:t>라는 기계학습 고유의 분야가 발전한다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4725144"/>
            <a:ext cx="3312368" cy="9277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ko-KR" altLang="en-US" sz="1000"/>
              <a:t>비유하자면</a:t>
            </a:r>
            <a:r>
              <a:rPr lang="en-US" altLang="ko-KR" sz="1000"/>
              <a:t>…</a:t>
            </a:r>
          </a:p>
          <a:p>
            <a:r>
              <a:rPr lang="ko-KR" altLang="en-US" sz="1000"/>
              <a:t>순수 수학으로 최적화 해를 찾는 일을 분석적 방법</a:t>
            </a:r>
            <a:r>
              <a:rPr lang="en-US" altLang="ko-KR" sz="1000"/>
              <a:t>(analytic method)</a:t>
            </a:r>
            <a:r>
              <a:rPr lang="ko-KR" altLang="en-US" sz="1000"/>
              <a:t>이 주류를 이루고 기계학습 방법으로 최적화 해를 찾는 방법을 수치적 방법</a:t>
            </a:r>
            <a:r>
              <a:rPr lang="en-US" altLang="ko-KR" sz="1000"/>
              <a:t>(numerical method)</a:t>
            </a:r>
            <a:r>
              <a:rPr lang="ko-KR" altLang="en-US" sz="1000"/>
              <a:t>이 주류를 이룬다</a:t>
            </a:r>
            <a:r>
              <a:rPr lang="en-US" altLang="ko-KR" sz="1000"/>
              <a:t>. </a:t>
            </a:r>
          </a:p>
          <a:p>
            <a:r>
              <a:rPr lang="ko-KR" altLang="en-US" sz="1000"/>
              <a:t>물론</a:t>
            </a:r>
            <a:r>
              <a:rPr lang="en-US" altLang="ko-KR" sz="1000"/>
              <a:t>, </a:t>
            </a:r>
            <a:r>
              <a:rPr lang="ko-KR" altLang="en-US" sz="1000"/>
              <a:t>순수 수학에서도 수치적 방법이 있다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4716016" y="5157192"/>
            <a:ext cx="79208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503320" y="5157192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10160" y="5349920"/>
            <a:ext cx="4458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92688" y="4742616"/>
            <a:ext cx="517824" cy="2160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98512" y="5433576"/>
            <a:ext cx="685136" cy="2160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10160" y="5920160"/>
            <a:ext cx="391280" cy="2160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3"/>
          </p:cNvCxnSpPr>
          <p:nvPr/>
        </p:nvCxnSpPr>
        <p:spPr>
          <a:xfrm flipV="1">
            <a:off x="4410512" y="4581128"/>
            <a:ext cx="1169600" cy="269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00775" y="4322890"/>
            <a:ext cx="3190577" cy="4022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fontScale="77500" lnSpcReduction="20000"/>
          </a:bodyPr>
          <a:lstStyle/>
          <a:p>
            <a:r>
              <a:rPr lang="ko-KR" altLang="en-US" sz="1000"/>
              <a:t>학습 데이터셋을 하나의 수식으로 표현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기계학습 알고리즘의 여러 가지 연산 과정을 수학적으로 표현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(e.g. </a:t>
            </a:r>
            <a:r>
              <a:rPr lang="ko-KR" altLang="en-US" sz="1000"/>
              <a:t>심층 신경망 모델을 간결하게 표현</a:t>
            </a:r>
            <a:r>
              <a:rPr lang="en-US" altLang="ko-KR" sz="1000"/>
              <a:t>)</a:t>
            </a:r>
            <a:endParaRPr lang="ko-KR" altLang="en-US" sz="10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5508104" y="5641656"/>
            <a:ext cx="8640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80112" y="6122416"/>
            <a:ext cx="8640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3528" y="5805264"/>
            <a:ext cx="3312368" cy="749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000"/>
              <a:t>‘</a:t>
            </a:r>
            <a:r>
              <a:rPr lang="ko-KR" altLang="en-US" sz="1000"/>
              <a:t>데이터</a:t>
            </a:r>
            <a:r>
              <a:rPr lang="en-US" altLang="ko-KR" sz="1000"/>
              <a:t>’</a:t>
            </a:r>
            <a:r>
              <a:rPr lang="ko-KR" altLang="en-US" sz="1000"/>
              <a:t>를 기준으로 수학의 쓰임새를 생각하면 될 듯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선형대수로 방대하고 다차원의 데이터를 행렬로 표현하고 확률로 이들의 불확실성을 모델링하고 최적화로 이들의 해를 찾는다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놈과 유사도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유사도와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거리</a:t>
            </a:r>
            <a:endParaRPr lang="en-US" altLang="ko-KR" dirty="0"/>
          </a:p>
          <a:p>
            <a:pPr lvl="1"/>
            <a:r>
              <a:rPr lang="ko-KR" altLang="en-US" dirty="0"/>
              <a:t>벡터를 기하학적으로 해석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코사인 유사도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1700809"/>
            <a:ext cx="6055719" cy="192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5319613"/>
            <a:ext cx="6837387" cy="5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3789040"/>
            <a:ext cx="8280920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600" b="1">
                <a:solidFill>
                  <a:schemeClr val="bg1">
                    <a:lumMod val="50000"/>
                  </a:schemeClr>
                </a:solidFill>
              </a:rPr>
              <a:t>■</a:t>
            </a:r>
            <a:r>
              <a:rPr lang="ko-KR" altLang="en-US" sz="600" b="1"/>
              <a:t>  </a:t>
            </a:r>
            <a:r>
              <a:rPr lang="ko-KR" altLang="en-US" sz="1000" b="1"/>
              <a:t>내적 유사도</a:t>
            </a:r>
            <a:r>
              <a:rPr lang="en-US" altLang="ko-KR" sz="1000"/>
              <a:t>: </a:t>
            </a:r>
            <a:r>
              <a:rPr lang="ko-KR" altLang="en-US" sz="1000"/>
              <a:t>두 벡터의 유사도를 측정하는 가장 기본적인 척도</a:t>
            </a:r>
            <a:r>
              <a:rPr lang="en-US" altLang="ko-KR" sz="1000"/>
              <a:t>. </a:t>
            </a:r>
            <a:r>
              <a:rPr lang="ko-KR" altLang="en-US" sz="1000"/>
              <a:t>단점은 벡터가 길기만 하면 유사도가 커지는 문제가 있다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4607689"/>
            <a:ext cx="4968552" cy="4774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000"/>
              <a:t>단위 벡터로 변환한 다음</a:t>
            </a:r>
            <a:r>
              <a:rPr lang="en-US" altLang="ko-KR" sz="1000"/>
              <a:t>, </a:t>
            </a:r>
            <a:r>
              <a:rPr lang="ko-KR" altLang="en-US" sz="1000"/>
              <a:t>단위 벡터의 내적을 사용하는 것을 코사인 유사도라 한다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(</a:t>
            </a:r>
            <a:r>
              <a:rPr lang="ko-KR" altLang="en-US" sz="1000"/>
              <a:t>단위 벡터를 내적하는 값이 두 벡터가 이루는 각의 코사인값과 같음</a:t>
            </a:r>
            <a:r>
              <a:rPr lang="en-US" altLang="ko-KR" sz="1000"/>
              <a:t>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6237312"/>
            <a:ext cx="7992888" cy="4774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000"/>
              <a:t>유클리디안 거리</a:t>
            </a:r>
            <a:r>
              <a:rPr lang="en-US" altLang="ko-KR" sz="1000"/>
              <a:t>, </a:t>
            </a:r>
            <a:r>
              <a:rPr lang="ko-KR" altLang="en-US" sz="1000"/>
              <a:t>내적 유사도</a:t>
            </a:r>
            <a:r>
              <a:rPr lang="en-US" altLang="ko-KR" sz="1000"/>
              <a:t>, </a:t>
            </a:r>
            <a:r>
              <a:rPr lang="ko-KR" altLang="en-US" sz="1000"/>
              <a:t>코사인 유사도 이외에도</a:t>
            </a:r>
            <a:r>
              <a:rPr lang="en-US" altLang="ko-KR" sz="1000"/>
              <a:t>, </a:t>
            </a:r>
            <a:r>
              <a:rPr lang="ko-KR" altLang="en-US" sz="1000"/>
              <a:t>이진 벡터인 경우 서로 다른 값을 가진 요소의 개수로 정의되는 해밍</a:t>
            </a:r>
            <a:r>
              <a:rPr lang="en-US" altLang="ko-KR" sz="1000"/>
              <a:t>(Hamming) </a:t>
            </a:r>
            <a:r>
              <a:rPr lang="ko-KR" altLang="en-US" sz="1000"/>
              <a:t>거리</a:t>
            </a:r>
            <a:r>
              <a:rPr lang="en-US" altLang="ko-KR" sz="1000"/>
              <a:t>, </a:t>
            </a:r>
            <a:r>
              <a:rPr lang="ko-KR" altLang="en-US" sz="1000"/>
              <a:t>매니폴드 거리 등이 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747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4" y="116632"/>
            <a:ext cx="741682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 Measurement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67544" y="2492896"/>
                <a:ext cx="7992888" cy="72008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r>
                  <a:rPr lang="ko-KR" altLang="en-US" sz="1400" b="1">
                    <a:solidFill>
                      <a:srgbClr val="C00000"/>
                    </a:solidFill>
                  </a:rPr>
                  <a:t>놈</a:t>
                </a:r>
                <a:r>
                  <a:rPr lang="en-US" altLang="ko-KR" sz="1400"/>
                  <a:t>(norm)</a:t>
                </a:r>
                <a:r>
                  <a:rPr lang="ko-KR" altLang="en-US" sz="1400"/>
                  <a:t>은 보통 </a:t>
                </a:r>
                <a:r>
                  <a:rPr lang="en-US" altLang="ko-KR" sz="1400"/>
                  <a:t>2</a:t>
                </a:r>
                <a:r>
                  <a:rPr lang="ko-KR" altLang="en-US" sz="1400"/>
                  <a:t>차 놈을 많이 사용하는데</a:t>
                </a:r>
                <a:r>
                  <a:rPr lang="en-US" altLang="ko-KR" sz="1400"/>
                  <a:t>, 2</a:t>
                </a:r>
                <a:r>
                  <a:rPr lang="ko-KR" altLang="en-US" sz="1400"/>
                  <a:t>차 놈은 </a:t>
                </a:r>
                <a:r>
                  <a:rPr lang="ko-KR" altLang="en-US" sz="1400" b="1">
                    <a:solidFill>
                      <a:srgbClr val="C00000"/>
                    </a:solidFill>
                  </a:rPr>
                  <a:t>내적</a:t>
                </a:r>
                <a:r>
                  <a:rPr lang="ko-KR" altLang="en-US" sz="1400"/>
                  <a:t>으로 표현된다</a:t>
                </a:r>
                <a:r>
                  <a:rPr lang="en-US" altLang="ko-KR" sz="1400"/>
                  <a:t>.</a:t>
                </a:r>
              </a:p>
              <a:p>
                <a:r>
                  <a:rPr lang="en-US" altLang="ko-KR" sz="1600"/>
                  <a:t>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>
                            <a:latin typeface="Cambria Math"/>
                          </a:rPr>
                          <m:t>∥</m:t>
                        </m:r>
                        <m:acc>
                          <m:accPr>
                            <m:chr m:val="⃑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ko-KR" altLang="en-US" sz="1600">
                            <a:latin typeface="Cambria Math"/>
                          </a:rPr>
                          <m:t>∥</m:t>
                        </m:r>
                      </m:e>
                      <m:sub>
                        <m:r>
                          <a:rPr lang="en-US" altLang="ko-KR" sz="1600" b="0" i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b="0" i="0" smtClean="0">
                        <a:latin typeface="Cambria Math"/>
                      </a:rPr>
                      <m:t>= </m:t>
                    </m:r>
                    <m:r>
                      <a:rPr lang="ko-KR" altLang="en-US" sz="1600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ko-KR" altLang="en-US" sz="1600">
                        <a:latin typeface="Cambria Math"/>
                      </a:rPr>
                      <m:t>∥</m:t>
                    </m:r>
                    <m:r>
                      <a:rPr lang="en-US" altLang="ko-KR" sz="1600" b="0" i="0" smtClean="0">
                        <a:latin typeface="Cambria Math"/>
                      </a:rPr>
                      <m:t> =</m:t>
                    </m:r>
                  </m:oMath>
                </a14:m>
                <a:r>
                  <a:rPr lang="en-US" altLang="ko-KR" sz="160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⃑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600" i="1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rad>
                    <m:r>
                      <a:rPr lang="en-US" altLang="ko-KR" sz="160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i="1">
                            <a:latin typeface="Cambria Math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ko-KR" sz="16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492896"/>
                <a:ext cx="7992888" cy="720080"/>
              </a:xfrm>
              <a:prstGeom prst="rect">
                <a:avLst/>
              </a:prstGeom>
              <a:blipFill rotWithShape="1">
                <a:blip r:embed="rId2"/>
                <a:stretch>
                  <a:fillRect l="-458" t="-6780" b="-72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7544" y="3212976"/>
                <a:ext cx="8568952" cy="72008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 fontScale="92500"/>
              </a:bodyPr>
              <a:lstStyle/>
              <a:p>
                <a:r>
                  <a:rPr lang="ko-KR" altLang="en-US" sz="1500"/>
                  <a:t>놈</a:t>
                </a:r>
                <a:r>
                  <a:rPr lang="en-US" altLang="ko-KR" sz="1500"/>
                  <a:t>(norm)</a:t>
                </a:r>
                <a:r>
                  <a:rPr lang="ko-KR" altLang="en-US" sz="1500"/>
                  <a:t>은 자기 자신과 원점 벡터와의 거리와 같으므로</a:t>
                </a:r>
                <a:r>
                  <a:rPr lang="en-US" altLang="ko-KR" sz="1500"/>
                  <a:t>, </a:t>
                </a:r>
                <a:r>
                  <a:rPr lang="ko-KR" altLang="en-US" sz="1500"/>
                  <a:t>결국 </a:t>
                </a:r>
                <a:r>
                  <a:rPr lang="ko-KR" altLang="en-US" sz="1500" b="1">
                    <a:solidFill>
                      <a:srgbClr val="C00000"/>
                    </a:solidFill>
                  </a:rPr>
                  <a:t>거리</a:t>
                </a:r>
                <a:r>
                  <a:rPr lang="en-US" altLang="ko-KR" sz="1500"/>
                  <a:t>(distance)</a:t>
                </a:r>
                <a:r>
                  <a:rPr lang="ko-KR" altLang="en-US" sz="1500"/>
                  <a:t>와 같은 개념이다</a:t>
                </a:r>
                <a:r>
                  <a:rPr lang="en-US" altLang="ko-KR" sz="1500"/>
                  <a:t>. (</a:t>
                </a:r>
                <a:r>
                  <a:rPr lang="ko-KR" altLang="en-US" sz="1500"/>
                  <a:t>놈⊂거리</a:t>
                </a:r>
                <a:r>
                  <a:rPr lang="en-US" altLang="ko-KR" sz="1500"/>
                  <a:t>)</a:t>
                </a:r>
                <a:r>
                  <a:rPr lang="ko-KR" altLang="en-US" sz="1500"/>
                  <a:t> </a:t>
                </a:r>
                <a:endParaRPr lang="en-US" altLang="ko-KR" sz="1500"/>
              </a:p>
              <a:p>
                <a:r>
                  <a:rPr lang="en-US" altLang="ko-KR" sz="1600"/>
                  <a:t>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/>
                          </a:rPr>
                          <m:t>euclid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600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⃑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i="1">
                                <a:latin typeface="Cambria Math"/>
                              </a:rPr>
                              <m:t>0</m:t>
                            </m:r>
                          </m:e>
                        </m:acc>
                      </m:e>
                    </m:d>
                    <m:r>
                      <a:rPr lang="en-US" altLang="ko-KR" sz="1600" b="0" i="0" smtClean="0">
                        <a:latin typeface="Cambria Math"/>
                      </a:rPr>
                      <m:t>= </m:t>
                    </m:r>
                    <m:r>
                      <a:rPr lang="ko-KR" altLang="en-US" sz="1600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1600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⃑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>
                            <a:latin typeface="Cambria Math"/>
                          </a:rPr>
                          <m:t>0</m:t>
                        </m:r>
                      </m:e>
                    </m:acc>
                    <m:r>
                      <a:rPr lang="ko-KR" altLang="en-US" sz="1600">
                        <a:latin typeface="Cambria Math"/>
                      </a:rPr>
                      <m:t>∥</m:t>
                    </m:r>
                    <m:r>
                      <a:rPr lang="en-US" altLang="ko-KR" sz="1600" b="0" i="0" smtClean="0">
                        <a:latin typeface="Cambria Math"/>
                      </a:rPr>
                      <m:t> = </m:t>
                    </m:r>
                    <m:r>
                      <a:rPr lang="ko-KR" altLang="en-US" sz="1600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ko-KR" altLang="en-US" sz="1600">
                        <a:latin typeface="Cambria Math"/>
                      </a:rPr>
                      <m:t>∥</m:t>
                    </m:r>
                  </m:oMath>
                </a14:m>
                <a:endParaRPr lang="en-US" altLang="ko-KR" sz="160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212976"/>
                <a:ext cx="8568952" cy="720080"/>
              </a:xfrm>
              <a:prstGeom prst="rect">
                <a:avLst/>
              </a:prstGeom>
              <a:blipFill rotWithShape="1">
                <a:blip r:embed="rId3"/>
                <a:stretch>
                  <a:fillRect l="-285" r="-2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67544" y="3933056"/>
                <a:ext cx="7776864" cy="86409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r>
                  <a:rPr lang="ko-KR" altLang="en-US" sz="1400"/>
                  <a:t>놈</a:t>
                </a:r>
                <a:r>
                  <a:rPr lang="en-US" altLang="ko-KR" sz="1400"/>
                  <a:t>(norm)</a:t>
                </a:r>
                <a:r>
                  <a:rPr lang="ko-KR" altLang="en-US" sz="1400"/>
                  <a:t>과</a:t>
                </a:r>
                <a:r>
                  <a:rPr lang="en-US" altLang="ko-KR" sz="1400"/>
                  <a:t> </a:t>
                </a:r>
                <a:r>
                  <a:rPr lang="ko-KR" altLang="en-US" sz="1400"/>
                  <a:t>거리</a:t>
                </a:r>
                <a:r>
                  <a:rPr lang="en-US" altLang="ko-KR" sz="1400"/>
                  <a:t>(distance)</a:t>
                </a:r>
                <a:r>
                  <a:rPr lang="ko-KR" altLang="en-US" sz="1400"/>
                  <a:t>의 차이점은 벡터가 </a:t>
                </a:r>
                <a:r>
                  <a:rPr lang="en-US" altLang="ko-KR" sz="1400"/>
                  <a:t>1</a:t>
                </a:r>
                <a:r>
                  <a:rPr lang="ko-KR" altLang="en-US" sz="1400"/>
                  <a:t>개이냐</a:t>
                </a:r>
                <a:r>
                  <a:rPr lang="en-US" altLang="ko-KR" sz="1400"/>
                  <a:t>, 2</a:t>
                </a:r>
                <a:r>
                  <a:rPr lang="ko-KR" altLang="en-US" sz="1400"/>
                  <a:t>개이냐이다 </a:t>
                </a:r>
                <a:r>
                  <a:rPr lang="en-US" altLang="ko-KR" sz="1400"/>
                  <a:t>(0</a:t>
                </a:r>
                <a:r>
                  <a:rPr lang="ko-KR" altLang="en-US" sz="1400"/>
                  <a:t>벡터는 제외</a:t>
                </a:r>
                <a:r>
                  <a:rPr lang="en-US" altLang="ko-KR" sz="1400"/>
                  <a:t>).</a:t>
                </a:r>
              </a:p>
              <a:p>
                <a:r>
                  <a:rPr lang="en-US" altLang="ko-KR" sz="1500"/>
                  <a:t>-&gt; </a:t>
                </a:r>
                <a:r>
                  <a:rPr lang="ko-KR" altLang="en-US" sz="1500"/>
                  <a:t>놈</a:t>
                </a:r>
                <a:r>
                  <a:rPr lang="en-US" altLang="ko-KR" sz="1500"/>
                  <a:t>(norm): </a:t>
                </a:r>
                <a14:m>
                  <m:oMath xmlns:m="http://schemas.openxmlformats.org/officeDocument/2006/math">
                    <m:r>
                      <a:rPr lang="ko-KR" altLang="en-US" sz="1600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ko-KR" altLang="en-US" sz="1600">
                        <a:latin typeface="Cambria Math"/>
                      </a:rPr>
                      <m:t>∥</m:t>
                    </m:r>
                  </m:oMath>
                </a14:m>
                <a:endParaRPr lang="en-US" altLang="ko-KR" sz="1500"/>
              </a:p>
              <a:p>
                <a:r>
                  <a:rPr lang="en-US" altLang="ko-KR" sz="1500"/>
                  <a:t>-&gt; </a:t>
                </a:r>
                <a:r>
                  <a:rPr lang="ko-KR" altLang="en-US" sz="1500"/>
                  <a:t>거리</a:t>
                </a:r>
                <a:r>
                  <a:rPr lang="en-US" altLang="ko-KR" sz="1500"/>
                  <a:t>(distance): </a:t>
                </a:r>
                <a14:m>
                  <m:oMath xmlns:m="http://schemas.openxmlformats.org/officeDocument/2006/math">
                    <m:r>
                      <a:rPr lang="ko-KR" altLang="en-US" sz="1600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1600" b="0" i="0" smtClean="0">
                        <a:latin typeface="Cambria Math"/>
                      </a:rPr>
                      <m:t>−</m:t>
                    </m:r>
                    <m:acc>
                      <m:accPr>
                        <m:chr m:val="⃑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ko-KR" altLang="en-US" sz="1600">
                        <a:latin typeface="Cambria Math"/>
                      </a:rPr>
                      <m:t>∥</m:t>
                    </m:r>
                  </m:oMath>
                </a14:m>
                <a:r>
                  <a:rPr lang="en-US" altLang="ko-KR" sz="1500"/>
                  <a:t> </a:t>
                </a:r>
                <a:endParaRPr lang="ko-KR" altLang="ko-KR" sz="140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933056"/>
                <a:ext cx="7776864" cy="864096"/>
              </a:xfrm>
              <a:prstGeom prst="rect">
                <a:avLst/>
              </a:prstGeom>
              <a:blipFill rotWithShape="1">
                <a:blip r:embed="rId4"/>
                <a:stretch>
                  <a:fillRect l="-314" b="-2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7544" y="5445224"/>
                <a:ext cx="6612552" cy="122413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r>
                  <a:rPr lang="ko-KR" altLang="en-US" sz="1400"/>
                  <a:t>유클리디안 </a:t>
                </a:r>
                <a:r>
                  <a:rPr lang="ko-KR" altLang="en-US" sz="1400" b="1">
                    <a:solidFill>
                      <a:srgbClr val="C00000"/>
                    </a:solidFill>
                  </a:rPr>
                  <a:t>거리</a:t>
                </a:r>
                <a:r>
                  <a:rPr lang="en-US" altLang="ko-KR" sz="1400"/>
                  <a:t>(distance)</a:t>
                </a:r>
                <a:r>
                  <a:rPr lang="ko-KR" altLang="en-US" sz="1400"/>
                  <a:t>와 </a:t>
                </a:r>
                <a:r>
                  <a:rPr lang="ko-KR" altLang="en-US" sz="1400" b="1">
                    <a:solidFill>
                      <a:srgbClr val="C00000"/>
                    </a:solidFill>
                  </a:rPr>
                  <a:t>내적</a:t>
                </a:r>
                <a:r>
                  <a:rPr lang="en-US" altLang="ko-KR" sz="1400"/>
                  <a:t> </a:t>
                </a:r>
                <a:r>
                  <a:rPr lang="ko-KR" altLang="en-US" sz="1400" b="1">
                    <a:solidFill>
                      <a:srgbClr val="C00000"/>
                    </a:solidFill>
                  </a:rPr>
                  <a:t>유사도</a:t>
                </a:r>
                <a:r>
                  <a:rPr lang="en-US" altLang="ko-KR" sz="1400"/>
                  <a:t>, </a:t>
                </a:r>
                <a:r>
                  <a:rPr lang="ko-KR" altLang="en-US" sz="1400" b="1">
                    <a:solidFill>
                      <a:srgbClr val="C00000"/>
                    </a:solidFill>
                  </a:rPr>
                  <a:t>코사인</a:t>
                </a:r>
                <a:r>
                  <a:rPr lang="en-US" altLang="ko-KR" sz="1400"/>
                  <a:t> </a:t>
                </a:r>
                <a:r>
                  <a:rPr lang="ko-KR" altLang="en-US" sz="1400" b="1">
                    <a:solidFill>
                      <a:srgbClr val="C00000"/>
                    </a:solidFill>
                  </a:rPr>
                  <a:t>유사도</a:t>
                </a:r>
                <a:r>
                  <a:rPr lang="en-US" altLang="ko-KR" sz="1400"/>
                  <a:t>(similarity)</a:t>
                </a:r>
                <a:r>
                  <a:rPr lang="ko-KR" altLang="en-US" sz="1400"/>
                  <a:t>의 차이점은</a:t>
                </a:r>
                <a:r>
                  <a:rPr lang="en-US" altLang="ko-KR" sz="1400"/>
                  <a:t>?</a:t>
                </a:r>
              </a:p>
              <a:p>
                <a:r>
                  <a:rPr lang="en-US" altLang="ko-KR" sz="1500"/>
                  <a:t>-&gt; </a:t>
                </a:r>
                <a:r>
                  <a:rPr lang="ko-KR" altLang="en-US" sz="1500"/>
                  <a:t>유클리디안 거리</a:t>
                </a:r>
                <a:r>
                  <a:rPr lang="en-US" altLang="ko-KR" sz="1500"/>
                  <a:t>: </a:t>
                </a:r>
                <a14:m>
                  <m:oMath xmlns:m="http://schemas.openxmlformats.org/officeDocument/2006/math">
                    <m:r>
                      <a:rPr lang="ko-KR" altLang="en-US" sz="1400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1400" b="0" i="0" smtClean="0">
                        <a:latin typeface="Cambria Math"/>
                      </a:rPr>
                      <m:t>−</m:t>
                    </m:r>
                    <m:acc>
                      <m:accPr>
                        <m:chr m:val="⃑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ko-KR" altLang="en-US" sz="1400">
                        <a:latin typeface="Cambria Math"/>
                      </a:rPr>
                      <m:t>∥</m:t>
                    </m:r>
                    <m:r>
                      <a:rPr lang="en-US" altLang="ko-KR" sz="1400" b="0" i="0" smtClean="0">
                        <a:latin typeface="Cambria Math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sz="1400" b="0" i="1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⃑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i="1">
                            <a:latin typeface="Cambria Math"/>
                          </a:rPr>
                          <m:t>•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sz="1400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⃑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rad>
                    <m:r>
                      <a:rPr lang="en-US" altLang="ko-KR" sz="14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400" i="1" smtClean="0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i="1" smtClean="0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/>
                          </a:rPr>
                          <m:t>−2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400" i="1" smtClean="0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rad>
                  </m:oMath>
                </a14:m>
                <a:endParaRPr lang="en-US" altLang="ko-KR" sz="1500"/>
              </a:p>
              <a:p>
                <a:r>
                  <a:rPr lang="en-US" altLang="ko-KR" sz="1500"/>
                  <a:t>-&gt; </a:t>
                </a:r>
                <a:r>
                  <a:rPr lang="ko-KR" altLang="en-US" sz="1500"/>
                  <a:t>내적 유사도</a:t>
                </a:r>
                <a:r>
                  <a:rPr lang="en-US" altLang="ko-KR" sz="150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1400" i="1">
                        <a:latin typeface="Cambria Math"/>
                      </a:rPr>
                      <m:t>•</m:t>
                    </m:r>
                    <m:acc>
                      <m:accPr>
                        <m:chr m:val="⃑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sz="1400"/>
              </a:p>
              <a:p>
                <a:r>
                  <a:rPr lang="en-US" altLang="ko-KR" sz="1400"/>
                  <a:t>-&gt; </a:t>
                </a:r>
                <a:r>
                  <a:rPr lang="ko-KR" altLang="en-US" sz="1400"/>
                  <a:t>코사인 유사도</a:t>
                </a:r>
                <a:r>
                  <a:rPr lang="en-US" altLang="ko-KR" sz="140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altLang="ko-KR" sz="1400" i="1">
                            <a:latin typeface="Cambria Math"/>
                          </a:rPr>
                          <m:t>∥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400" i="1">
                            <a:latin typeface="Cambria Math"/>
                          </a:rPr>
                          <m:t>∥</m:t>
                        </m:r>
                      </m:den>
                    </m:f>
                  </m:oMath>
                </a14:m>
                <a:r>
                  <a:rPr lang="en-US" altLang="ko-KR" sz="1400"/>
                  <a:t> •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altLang="ko-KR" sz="1400" i="1">
                            <a:latin typeface="Cambria Math"/>
                          </a:rPr>
                          <m:t>∥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i="1">
                            <a:latin typeface="Cambria Math"/>
                          </a:rPr>
                          <m:t>∥</m:t>
                        </m:r>
                      </m:den>
                    </m:f>
                  </m:oMath>
                </a14:m>
                <a:endParaRPr lang="ko-KR" altLang="ko-KR" sz="140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445224"/>
                <a:ext cx="6612552" cy="1224136"/>
              </a:xfrm>
              <a:prstGeom prst="rect">
                <a:avLst/>
              </a:prstGeom>
              <a:blipFill rotWithShape="1">
                <a:blip r:embed="rId5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899592" y="908720"/>
            <a:ext cx="324036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400"/>
              <a:t>벡터를 가지고 측정할 수 있는 것들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  - </a:t>
            </a:r>
            <a:r>
              <a:rPr lang="ko-KR" altLang="en-US" sz="1400"/>
              <a:t>벡터의 크기</a:t>
            </a:r>
            <a:r>
              <a:rPr lang="en-US" altLang="ko-KR" sz="1400"/>
              <a:t>(norm)</a:t>
            </a:r>
          </a:p>
          <a:p>
            <a:r>
              <a:rPr lang="en-US" altLang="ko-KR" sz="1400"/>
              <a:t>  - </a:t>
            </a:r>
            <a:r>
              <a:rPr lang="ko-KR" altLang="en-US" sz="1400"/>
              <a:t>벡터들의 거리</a:t>
            </a:r>
            <a:r>
              <a:rPr lang="en-US" altLang="ko-KR" sz="1400"/>
              <a:t>(distance) </a:t>
            </a:r>
          </a:p>
          <a:p>
            <a:r>
              <a:rPr lang="en-US" altLang="ko-KR" sz="1400"/>
              <a:t>  - </a:t>
            </a:r>
            <a:r>
              <a:rPr lang="ko-KR" altLang="en-US" sz="1400"/>
              <a:t>벡터들의 유사성</a:t>
            </a:r>
            <a:r>
              <a:rPr lang="en-US" altLang="ko-KR" sz="1400"/>
              <a:t>(similarity)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27984" y="908720"/>
            <a:ext cx="3888432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/>
              <a:t>유의사항</a:t>
            </a:r>
            <a:endParaRPr lang="en-US" altLang="ko-KR" sz="1200"/>
          </a:p>
          <a:p>
            <a:r>
              <a:rPr lang="en-US" altLang="ko-KR" sz="1200"/>
              <a:t>(2</a:t>
            </a:r>
            <a:r>
              <a:rPr lang="ko-KR" altLang="en-US" sz="1200"/>
              <a:t>차</a:t>
            </a:r>
            <a:r>
              <a:rPr lang="en-US" altLang="ko-KR" sz="1200"/>
              <a:t>) </a:t>
            </a:r>
            <a:r>
              <a:rPr lang="ko-KR" altLang="en-US" sz="1200"/>
              <a:t>놈은 내적으로 표현할 수 있음</a:t>
            </a:r>
            <a:r>
              <a:rPr lang="en-US" altLang="ko-KR" sz="120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1520" y="2132856"/>
            <a:ext cx="3816424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b="1"/>
              <a:t>놈</a:t>
            </a:r>
            <a:r>
              <a:rPr lang="en-US" altLang="ko-KR" b="1"/>
              <a:t>(norm)</a:t>
            </a:r>
            <a:r>
              <a:rPr lang="ko-KR" altLang="en-US" b="1"/>
              <a:t>과 거리</a:t>
            </a:r>
            <a:r>
              <a:rPr lang="en-US" altLang="ko-KR" b="1"/>
              <a:t>(distance)</a:t>
            </a:r>
            <a:endParaRPr lang="ko-KR" altLang="en-US" b="1" dirty="0"/>
          </a:p>
        </p:txBody>
      </p:sp>
      <p:sp>
        <p:nvSpPr>
          <p:cNvPr id="20" name="직사각형 19"/>
          <p:cNvSpPr/>
          <p:nvPr/>
        </p:nvSpPr>
        <p:spPr>
          <a:xfrm>
            <a:off x="7092280" y="2276872"/>
            <a:ext cx="1512168" cy="7920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460704" y="2600516"/>
            <a:ext cx="1071736" cy="3964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164288" y="2384492"/>
            <a:ext cx="1152128" cy="144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b="1">
                <a:solidFill>
                  <a:schemeClr val="bg1"/>
                </a:solidFill>
              </a:rPr>
              <a:t>거리</a:t>
            </a:r>
            <a:r>
              <a:rPr lang="en-US" altLang="ko-KR" sz="1100" b="1">
                <a:solidFill>
                  <a:schemeClr val="bg1"/>
                </a:solidFill>
              </a:rPr>
              <a:t>(distance)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24328" y="2672524"/>
            <a:ext cx="936104" cy="1936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b="1">
                <a:solidFill>
                  <a:schemeClr val="bg1"/>
                </a:solidFill>
              </a:rPr>
              <a:t>놈</a:t>
            </a:r>
            <a:r>
              <a:rPr lang="en-US" altLang="ko-KR" sz="1100" b="1">
                <a:solidFill>
                  <a:schemeClr val="bg1"/>
                </a:solidFill>
              </a:rPr>
              <a:t>(norm)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27984" y="1455167"/>
            <a:ext cx="3888432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놈은 벡터를 표현하는 수단이고</a:t>
            </a:r>
            <a:r>
              <a:rPr lang="en-US" altLang="ko-KR" sz="1200"/>
              <a:t>, </a:t>
            </a:r>
            <a:r>
              <a:rPr lang="ko-KR" altLang="en-US" sz="1200"/>
              <a:t>내적은 놈을 표현하는 수단이다</a:t>
            </a:r>
            <a:r>
              <a:rPr lang="en-US" altLang="ko-KR" sz="120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1520" y="5013176"/>
            <a:ext cx="3816424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b="1"/>
              <a:t>거리</a:t>
            </a:r>
            <a:r>
              <a:rPr lang="en-US" altLang="ko-KR" b="1"/>
              <a:t>(distance)</a:t>
            </a:r>
            <a:r>
              <a:rPr lang="ko-KR" altLang="en-US" b="1"/>
              <a:t>와</a:t>
            </a:r>
            <a:r>
              <a:rPr lang="en-US" altLang="ko-KR" b="1"/>
              <a:t> </a:t>
            </a:r>
            <a:r>
              <a:rPr lang="ko-KR" altLang="en-US" b="1"/>
              <a:t>유사도</a:t>
            </a:r>
            <a:r>
              <a:rPr lang="en-US" altLang="ko-KR" b="1"/>
              <a:t>(similarity)</a:t>
            </a:r>
            <a:endParaRPr lang="ko-KR" alt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4283968" y="4673461"/>
            <a:ext cx="460851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유클리안 거리와 내적 유사도 특징은 서로 비슷한데</a:t>
            </a:r>
            <a:r>
              <a:rPr lang="en-US" altLang="ko-KR" sz="1200"/>
              <a:t>, </a:t>
            </a:r>
            <a:r>
              <a:rPr lang="ko-KR" altLang="en-US" sz="1200"/>
              <a:t>수식적으로 아래와 같은 차이가 있다</a:t>
            </a:r>
            <a:r>
              <a:rPr lang="en-US" altLang="ko-KR" sz="1200"/>
              <a:t>. </a:t>
            </a:r>
            <a:r>
              <a:rPr lang="ko-KR" altLang="en-US" sz="1200"/>
              <a:t>아마 유클리디안 거리가 벡터의 크기를 좀 더 잘 이해하지 않을까</a:t>
            </a:r>
            <a:r>
              <a:rPr lang="en-US" altLang="ko-KR" sz="1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5335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4" y="116632"/>
            <a:ext cx="741682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2800" b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내적 유사도 </a:t>
            </a:r>
            <a:r>
              <a:rPr lang="en-US" altLang="ko-KR" sz="2800" b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vs. </a:t>
            </a:r>
            <a:r>
              <a:rPr lang="ko-KR" altLang="en-US" sz="2800" b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코사인 유사도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79512" y="1015861"/>
                <a:ext cx="6612552" cy="100811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:r>
                  <a:rPr lang="en-US" altLang="ko-KR" sz="1500"/>
                  <a:t>-&gt; </a:t>
                </a:r>
                <a:r>
                  <a:rPr lang="ko-KR" altLang="en-US" sz="1500"/>
                  <a:t>유클리디안 거리</a:t>
                </a:r>
                <a:r>
                  <a:rPr lang="en-US" altLang="ko-KR" sz="1500"/>
                  <a:t>: </a:t>
                </a:r>
                <a14:m>
                  <m:oMath xmlns:m="http://schemas.openxmlformats.org/officeDocument/2006/math">
                    <m:r>
                      <a:rPr lang="ko-KR" altLang="en-US" sz="1400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1400" b="0" i="0" smtClean="0">
                        <a:latin typeface="Cambria Math"/>
                      </a:rPr>
                      <m:t>−</m:t>
                    </m:r>
                    <m:acc>
                      <m:accPr>
                        <m:chr m:val="⃑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ko-KR" altLang="en-US" sz="1400">
                        <a:latin typeface="Cambria Math"/>
                      </a:rPr>
                      <m:t>∥</m:t>
                    </m:r>
                    <m:r>
                      <a:rPr lang="en-US" altLang="ko-KR" sz="1400" b="0" i="0" smtClean="0">
                        <a:latin typeface="Cambria Math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sz="1400" b="0" i="1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⃑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ko-KR" sz="1400" i="1">
                            <a:latin typeface="Cambria Math"/>
                          </a:rPr>
                          <m:t>•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sz="1400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⃑"/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rad>
                    <m:r>
                      <a:rPr lang="en-US" altLang="ko-KR" sz="1400" b="0" i="1" smtClean="0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400" i="1" smtClean="0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i="1" smtClean="0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b="0" i="1" smtClean="0">
                            <a:latin typeface="Cambria Math"/>
                          </a:rPr>
                          <m:t>−2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400" i="1" smtClean="0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rad>
                  </m:oMath>
                </a14:m>
                <a:endParaRPr lang="en-US" altLang="ko-KR" sz="1500"/>
              </a:p>
              <a:p>
                <a:r>
                  <a:rPr lang="en-US" altLang="ko-KR" sz="1500"/>
                  <a:t>-&gt; </a:t>
                </a:r>
                <a:r>
                  <a:rPr lang="ko-KR" altLang="en-US" sz="1500"/>
                  <a:t>내적 유사도</a:t>
                </a:r>
                <a:r>
                  <a:rPr lang="en-US" altLang="ko-KR" sz="150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sz="1400" i="1">
                        <a:latin typeface="Cambria Math"/>
                      </a:rPr>
                      <m:t>•</m:t>
                    </m:r>
                    <m:acc>
                      <m:accPr>
                        <m:chr m:val="⃑"/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sz="1400"/>
              </a:p>
              <a:p>
                <a:r>
                  <a:rPr lang="en-US" altLang="ko-KR" sz="1400"/>
                  <a:t>-&gt; </a:t>
                </a:r>
                <a:r>
                  <a:rPr lang="ko-KR" altLang="en-US" sz="1400"/>
                  <a:t>코사인 유사도</a:t>
                </a:r>
                <a:r>
                  <a:rPr lang="en-US" altLang="ko-KR" sz="140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altLang="ko-KR" sz="1400" i="1">
                            <a:latin typeface="Cambria Math"/>
                          </a:rPr>
                          <m:t>∥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sz="1400" i="1">
                            <a:latin typeface="Cambria Math"/>
                          </a:rPr>
                          <m:t>∥</m:t>
                        </m:r>
                      </m:den>
                    </m:f>
                  </m:oMath>
                </a14:m>
                <a:r>
                  <a:rPr lang="en-US" altLang="ko-KR" sz="1400"/>
                  <a:t> •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en-US" altLang="ko-KR" sz="1400" i="1">
                            <a:latin typeface="Cambria Math"/>
                          </a:rPr>
                          <m:t>∥</m:t>
                        </m:r>
                        <m:acc>
                          <m:accPr>
                            <m:chr m:val="⃑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sz="1400" i="1">
                            <a:latin typeface="Cambria Math"/>
                          </a:rPr>
                          <m:t>∥</m:t>
                        </m:r>
                      </m:den>
                    </m:f>
                  </m:oMath>
                </a14:m>
                <a:endParaRPr lang="ko-KR" altLang="ko-KR" sz="140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15861"/>
                <a:ext cx="6612552" cy="1008112"/>
              </a:xfrm>
              <a:prstGeom prst="rect">
                <a:avLst/>
              </a:prstGeom>
              <a:blipFill rotWithShape="1">
                <a:blip r:embed="rId2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539552" y="2420888"/>
            <a:ext cx="742119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내적 유사도와 코사인 유사도의 차이점을 이해할 때</a:t>
            </a:r>
            <a:r>
              <a:rPr lang="en-US" altLang="ko-KR" sz="1200"/>
              <a:t>, feature scaling</a:t>
            </a:r>
            <a:r>
              <a:rPr lang="ko-KR" altLang="en-US" sz="1200"/>
              <a:t>의 유용성을 생각하자</a:t>
            </a:r>
            <a:r>
              <a:rPr lang="en-US" altLang="ko-KR" sz="1200"/>
              <a:t>.</a:t>
            </a:r>
          </a:p>
          <a:p>
            <a:r>
              <a:rPr lang="en-US" altLang="ko-KR" sz="1200"/>
              <a:t>Feature scaling</a:t>
            </a:r>
            <a:r>
              <a:rPr lang="ko-KR" altLang="en-US" sz="1200"/>
              <a:t>을 하는 이유는</a:t>
            </a:r>
            <a:r>
              <a:rPr lang="en-US" altLang="ko-KR" sz="1200"/>
              <a:t>, range</a:t>
            </a:r>
            <a:r>
              <a:rPr lang="ko-KR" altLang="en-US" sz="1200"/>
              <a:t>가 큰 변수가 </a:t>
            </a:r>
            <a:r>
              <a:rPr lang="en-US" altLang="ko-KR" sz="1200"/>
              <a:t>range</a:t>
            </a:r>
            <a:r>
              <a:rPr lang="ko-KR" altLang="en-US" sz="1200"/>
              <a:t>가 작은 변수를 </a:t>
            </a:r>
            <a:r>
              <a:rPr lang="en-US" altLang="ko-KR" sz="1200"/>
              <a:t>dominate</a:t>
            </a:r>
            <a:r>
              <a:rPr lang="ko-KR" altLang="en-US" sz="1200"/>
              <a:t>하지 않기 위해 </a:t>
            </a:r>
            <a:r>
              <a:rPr lang="en-US" altLang="ko-KR" sz="1200"/>
              <a:t>range</a:t>
            </a:r>
            <a:r>
              <a:rPr lang="ko-KR" altLang="en-US" sz="1200"/>
              <a:t>를 </a:t>
            </a:r>
            <a:r>
              <a:rPr lang="en-US" altLang="ko-KR" sz="1200"/>
              <a:t>normalization</a:t>
            </a:r>
            <a:r>
              <a:rPr lang="ko-KR" altLang="en-US" sz="1200"/>
              <a:t>하는 것이다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r>
              <a:rPr lang="ko-KR" altLang="en-US" sz="1200"/>
              <a:t>코사인 유사도 또한 마찬가지로 변수들 간의 크기를 정규화한 상태에서 두 벡터사이를 비교한다</a:t>
            </a:r>
            <a:r>
              <a:rPr lang="en-US" altLang="ko-KR" sz="1200"/>
              <a:t>. </a:t>
            </a:r>
          </a:p>
          <a:p>
            <a:r>
              <a:rPr lang="ko-KR" altLang="en-US" sz="1200"/>
              <a:t>크기를 정규화하니까 각</a:t>
            </a:r>
            <a:r>
              <a:rPr lang="en-US" altLang="ko-KR" sz="1200"/>
              <a:t>(angle)</a:t>
            </a:r>
            <a:r>
              <a:rPr lang="ko-KR" altLang="en-US" sz="1200"/>
              <a:t>으로 비교된다</a:t>
            </a:r>
            <a:r>
              <a:rPr lang="en-US" altLang="ko-KR" sz="1200"/>
              <a:t>.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687980" y="1857097"/>
            <a:ext cx="1152128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40108" y="1724114"/>
            <a:ext cx="2736304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두 벡터의 사잇각</a:t>
            </a:r>
            <a:r>
              <a:rPr lang="en-US" altLang="ko-KR" sz="1200"/>
              <a:t>(angle)</a:t>
            </a:r>
            <a:r>
              <a:rPr lang="ko-KR" altLang="en-US" sz="1200"/>
              <a:t> 만 고려한다</a:t>
            </a:r>
            <a:r>
              <a:rPr lang="en-US" altLang="ko-KR" sz="1200"/>
              <a:t>.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2682280" y="1461053"/>
            <a:ext cx="4470196" cy="108013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576412" y="1281033"/>
            <a:ext cx="576064" cy="18002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52476" y="1046425"/>
            <a:ext cx="1616536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두 벡터의 사잇각</a:t>
            </a:r>
            <a:r>
              <a:rPr lang="en-US" altLang="ko-KR" sz="1200"/>
              <a:t>(angle)</a:t>
            </a:r>
            <a:r>
              <a:rPr lang="ko-KR" altLang="en-US" sz="1200"/>
              <a:t>과 각 벡터의 크기</a:t>
            </a:r>
            <a:r>
              <a:rPr lang="en-US" altLang="ko-KR" sz="1200"/>
              <a:t>(magnitude)</a:t>
            </a:r>
            <a:r>
              <a:rPr lang="ko-KR" altLang="en-US" sz="1200"/>
              <a:t>를 같이 고려한다</a:t>
            </a:r>
            <a:r>
              <a:rPr lang="en-US" altLang="ko-KR" sz="1200"/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5184" y="3765233"/>
            <a:ext cx="742119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코사인 유사도는 정보검색 분야에서 주로 두 문서의 유사도를 계산하는데 사용</a:t>
            </a:r>
            <a:r>
              <a:rPr lang="en-US" altLang="ko-KR" sz="1200"/>
              <a:t>. </a:t>
            </a:r>
          </a:p>
          <a:p>
            <a:r>
              <a:rPr lang="ko-KR" altLang="en-US" sz="1200"/>
              <a:t>여기서 변수들은 보통 모두 똑같이 단어들인데</a:t>
            </a:r>
            <a:r>
              <a:rPr lang="en-US" altLang="ko-KR" sz="1200"/>
              <a:t>, </a:t>
            </a:r>
            <a:r>
              <a:rPr lang="ko-KR" altLang="en-US" sz="1200"/>
              <a:t>각 단어들의 중요도 </a:t>
            </a:r>
            <a:r>
              <a:rPr lang="en-US" altLang="ko-KR" sz="1200"/>
              <a:t>range</a:t>
            </a:r>
            <a:r>
              <a:rPr lang="ko-KR" altLang="en-US" sz="1200"/>
              <a:t>는 똑같아야 한다</a:t>
            </a:r>
            <a:r>
              <a:rPr lang="en-US" altLang="ko-KR" sz="1200"/>
              <a:t>. (</a:t>
            </a:r>
            <a:r>
              <a:rPr lang="ko-KR" altLang="en-US" sz="1200"/>
              <a:t>예</a:t>
            </a:r>
            <a:r>
              <a:rPr lang="en-US" altLang="ko-KR" sz="1200"/>
              <a:t>, 0-100, </a:t>
            </a:r>
            <a:r>
              <a:rPr lang="ko-KR" altLang="en-US" sz="1200"/>
              <a:t>또는 정규화해서 </a:t>
            </a:r>
            <a:r>
              <a:rPr lang="en-US" altLang="ko-KR" sz="1200"/>
              <a:t>0-1) </a:t>
            </a:r>
            <a:r>
              <a:rPr lang="ko-KR" altLang="en-US" sz="1200"/>
              <a:t>코사인 유사도 자체가 정규화 작업이 포함된다</a:t>
            </a:r>
            <a:r>
              <a:rPr lang="en-US" altLang="ko-KR" sz="1200"/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9552" y="4557321"/>
            <a:ext cx="7421192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반면</a:t>
            </a:r>
            <a:r>
              <a:rPr lang="en-US" altLang="ko-KR" sz="1200"/>
              <a:t>, </a:t>
            </a:r>
            <a:r>
              <a:rPr lang="ko-KR" altLang="en-US" sz="1200"/>
              <a:t>변수들 중에 성격이 다른 변수들이 있는 경우 </a:t>
            </a:r>
            <a:r>
              <a:rPr lang="en-US" altLang="ko-KR" sz="1200"/>
              <a:t>(</a:t>
            </a:r>
            <a:r>
              <a:rPr lang="ko-KR" altLang="en-US" sz="1200"/>
              <a:t>즉</a:t>
            </a:r>
            <a:r>
              <a:rPr lang="en-US" altLang="ko-KR" sz="1200"/>
              <a:t>, range</a:t>
            </a:r>
            <a:r>
              <a:rPr lang="ko-KR" altLang="en-US" sz="1200"/>
              <a:t>가 다른 변수들이 있는 경우</a:t>
            </a:r>
            <a:r>
              <a:rPr lang="en-US" altLang="ko-KR" sz="1200"/>
              <a:t>)</a:t>
            </a:r>
          </a:p>
          <a:p>
            <a:r>
              <a:rPr lang="ko-KR" altLang="en-US" sz="1200"/>
              <a:t>코사인 유사도를 하면 변수의 고유의 특징이 사라지기 때문에</a:t>
            </a:r>
            <a:r>
              <a:rPr lang="en-US" altLang="ko-KR" sz="1200"/>
              <a:t>, </a:t>
            </a:r>
            <a:r>
              <a:rPr lang="ko-KR" altLang="en-US" sz="1200"/>
              <a:t>여기서는 내적 유사도가 더 어울린다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예를 들어</a:t>
            </a:r>
            <a:r>
              <a:rPr lang="en-US" altLang="ko-KR" sz="1200"/>
              <a:t>, </a:t>
            </a:r>
            <a:r>
              <a:rPr lang="ko-KR" altLang="en-US" sz="1200"/>
              <a:t>구매액과 방문횟수에 따라 고객을 분류하는 경우</a:t>
            </a:r>
            <a:r>
              <a:rPr lang="en-US" altLang="ko-KR" sz="1200"/>
              <a:t>. </a:t>
            </a:r>
            <a:r>
              <a:rPr lang="ko-KR" altLang="en-US" sz="1200"/>
              <a:t>여기서 구매액과 방문횟수 </a:t>
            </a:r>
            <a:r>
              <a:rPr lang="en-US" altLang="ko-KR" sz="1200"/>
              <a:t>range</a:t>
            </a:r>
            <a:r>
              <a:rPr lang="ko-KR" altLang="en-US" sz="1200"/>
              <a:t>는 서로 극명하게 차이나는데</a:t>
            </a:r>
            <a:r>
              <a:rPr lang="en-US" altLang="ko-KR" sz="1200"/>
              <a:t>. </a:t>
            </a:r>
            <a:r>
              <a:rPr lang="ko-KR" altLang="en-US" sz="1200"/>
              <a:t>코사인 유사도로 정규화시켜버리면 변수 고유의 특징을 잃어버린다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여기서</a:t>
            </a:r>
            <a:r>
              <a:rPr lang="en-US" altLang="ko-KR" sz="1200"/>
              <a:t>, </a:t>
            </a:r>
            <a:r>
              <a:rPr lang="ko-KR" altLang="en-US" sz="1200"/>
              <a:t>내적 유사도 또는 유클리디언 거리를 사용하는 것이 올바르다</a:t>
            </a:r>
            <a:r>
              <a:rPr lang="en-US" altLang="ko-KR" sz="1200"/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9552" y="5797713"/>
            <a:ext cx="6324892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1200"/>
              <a:t>* </a:t>
            </a:r>
            <a:r>
              <a:rPr lang="ko-KR" altLang="en-US" sz="1200"/>
              <a:t>참고</a:t>
            </a:r>
            <a:endParaRPr lang="en-US" altLang="ko-KR" sz="1200"/>
          </a:p>
          <a:p>
            <a:r>
              <a:rPr lang="ko-KR" altLang="en-US" sz="1200"/>
              <a:t>거리와 유사도는 밀접한 관련이 있다</a:t>
            </a:r>
            <a:r>
              <a:rPr lang="en-US" altLang="ko-KR" sz="1200"/>
              <a:t>. </a:t>
            </a:r>
            <a:r>
              <a:rPr lang="ko-KR" altLang="en-US" sz="1200"/>
              <a:t>거리를 유사도로 변환하기 위한 방법은 다음과 같다</a:t>
            </a:r>
            <a:r>
              <a:rPr lang="en-US" altLang="ko-KR" sz="120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/>
              <a:t>-dist(</a:t>
            </a:r>
            <a:r>
              <a:rPr lang="en-US" altLang="ko-KR" sz="1200" b="1"/>
              <a:t>a</a:t>
            </a:r>
            <a:r>
              <a:rPr lang="en-US" altLang="ko-KR" sz="1200"/>
              <a:t>, </a:t>
            </a:r>
            <a:r>
              <a:rPr lang="en-US" altLang="ko-KR" sz="1200" b="1"/>
              <a:t>b</a:t>
            </a:r>
            <a:r>
              <a:rPr lang="en-US" altLang="ko-KR" sz="120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/>
              <a:t>R(</a:t>
            </a:r>
            <a:r>
              <a:rPr lang="ko-KR" altLang="en-US" sz="1200"/>
              <a:t>발생 가능한 최대 거릿값</a:t>
            </a:r>
            <a:r>
              <a:rPr lang="en-US" altLang="ko-KR" sz="1200"/>
              <a:t>) – dist(</a:t>
            </a:r>
            <a:r>
              <a:rPr lang="en-US" altLang="ko-KR" sz="1200" b="1"/>
              <a:t>a</a:t>
            </a:r>
            <a:r>
              <a:rPr lang="en-US" altLang="ko-KR" sz="1200"/>
              <a:t>, </a:t>
            </a:r>
            <a:r>
              <a:rPr lang="en-US" altLang="ko-KR" sz="1200" b="1"/>
              <a:t>b</a:t>
            </a:r>
            <a:r>
              <a:rPr lang="en-US" altLang="ko-KR" sz="120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200"/>
              <a:t>1/(dist(</a:t>
            </a:r>
            <a:r>
              <a:rPr lang="en-US" altLang="ko-KR" sz="1200" b="1"/>
              <a:t>a</a:t>
            </a:r>
            <a:r>
              <a:rPr lang="en-US" altLang="ko-KR" sz="1200"/>
              <a:t>, </a:t>
            </a:r>
            <a:r>
              <a:rPr lang="en-US" altLang="ko-KR" sz="1200" b="1"/>
              <a:t>b</a:t>
            </a:r>
            <a:r>
              <a:rPr lang="en-US" altLang="ko-KR" sz="120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570865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1958</a:t>
                </a:r>
                <a:r>
                  <a:rPr lang="ko-KR" altLang="en-US" dirty="0"/>
                  <a:t>년 </a:t>
                </a:r>
                <a:r>
                  <a:rPr lang="ko-KR" altLang="en-US" dirty="0" err="1"/>
                  <a:t>로젠블렛이</a:t>
                </a:r>
                <a:r>
                  <a:rPr lang="ko-KR" altLang="en-US" dirty="0"/>
                  <a:t> </a:t>
                </a:r>
                <a:r>
                  <a:rPr lang="ko-KR" altLang="en-US"/>
                  <a:t>고안한 분류기</a:t>
                </a:r>
                <a:r>
                  <a:rPr lang="en-US" altLang="ko-KR"/>
                  <a:t>(classifier)</a:t>
                </a:r>
                <a:r>
                  <a:rPr lang="ko-KR" altLang="en-US"/>
                  <a:t> </a:t>
                </a:r>
                <a:r>
                  <a:rPr lang="ko-KR" altLang="en-US" dirty="0"/>
                  <a:t>모델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/>
                  <a:t>퍼셉트론의</a:t>
                </a:r>
                <a:r>
                  <a:rPr lang="ko-KR" altLang="en-US" dirty="0"/>
                  <a:t> 동작을 수식으로 표현하면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r>
                  <a:rPr lang="ko-KR" altLang="en-US" dirty="0"/>
                  <a:t>활성 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/>
                  <a:t>로는 계단함수 사용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13630"/>
            <a:ext cx="6192688" cy="247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1" y="5085184"/>
            <a:ext cx="7117027" cy="65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908720"/>
            <a:ext cx="2490158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최초로 자동 학습이 가능한 모델</a:t>
            </a:r>
            <a:endParaRPr lang="en-US" altLang="ko-KR" sz="1200"/>
          </a:p>
        </p:txBody>
      </p:sp>
      <p:cxnSp>
        <p:nvCxnSpPr>
          <p:cNvPr id="5" name="직선 연결선 4"/>
          <p:cNvCxnSpPr/>
          <p:nvPr/>
        </p:nvCxnSpPr>
        <p:spPr>
          <a:xfrm>
            <a:off x="1475656" y="5589240"/>
            <a:ext cx="4320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010684" y="5589240"/>
            <a:ext cx="21602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35696" y="5742544"/>
            <a:ext cx="1584176" cy="1347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b="1">
                <a:solidFill>
                  <a:srgbClr val="0070C0"/>
                </a:solidFill>
              </a:rPr>
              <a:t>활성값 </a:t>
            </a:r>
            <a:r>
              <a:rPr lang="en-US" altLang="ko-KR" sz="3600" b="1">
                <a:solidFill>
                  <a:srgbClr val="0070C0"/>
                </a:solidFill>
              </a:rPr>
              <a:t>(activation value)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1691680" y="5589240"/>
            <a:ext cx="216024" cy="15330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278832" y="5588336"/>
            <a:ext cx="731852" cy="153304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6136" y="3808089"/>
            <a:ext cx="1584176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1200"/>
              <a:t>2</a:t>
            </a:r>
            <a:r>
              <a:rPr lang="ko-KR" altLang="en-US" sz="1200"/>
              <a:t>차원공간으로 생각</a:t>
            </a:r>
            <a:r>
              <a:rPr lang="en-US" altLang="ko-KR" sz="120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87636" y="1546266"/>
            <a:ext cx="1584176" cy="1347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b="1">
                <a:solidFill>
                  <a:srgbClr val="0070C0"/>
                </a:solidFill>
              </a:rPr>
              <a:t>결정직선 </a:t>
            </a:r>
            <a:r>
              <a:rPr lang="en-US" altLang="ko-KR" sz="3600" b="1">
                <a:solidFill>
                  <a:srgbClr val="0070C0"/>
                </a:solidFill>
              </a:rPr>
              <a:t>(decision line)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6084168" y="1710658"/>
            <a:ext cx="360040" cy="78223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40036" y="1698666"/>
            <a:ext cx="1584176" cy="1347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0070C0"/>
                </a:solidFill>
              </a:rPr>
              <a:t>w•x = T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32040" y="2298152"/>
            <a:ext cx="669424" cy="1227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0070C0"/>
                </a:solidFill>
              </a:rPr>
              <a:t>w•x &lt; T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48064" y="1650080"/>
            <a:ext cx="669424" cy="1227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0070C0"/>
                </a:solidFill>
              </a:rPr>
              <a:t>w•x &gt; T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5508104" y="1772816"/>
            <a:ext cx="241352" cy="155446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5292080" y="2204865"/>
            <a:ext cx="309384" cy="4501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32124" y="1974986"/>
            <a:ext cx="1584176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학습되는 </a:t>
            </a:r>
            <a:r>
              <a:rPr lang="en-US" altLang="ko-KR" sz="1200"/>
              <a:t>w</a:t>
            </a:r>
            <a:r>
              <a:rPr lang="ko-KR" altLang="en-US" sz="1200"/>
              <a:t>벡터에 따라 결정직선이 정의된다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74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2-3(c)]</a:t>
                </a:r>
                <a:r>
                  <a:rPr lang="ko-KR" altLang="en-US" dirty="0"/>
                  <a:t>의 파란 직선은 두 개의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부분공간을 나누는 결정직선</a:t>
                </a:r>
                <a:r>
                  <a:rPr lang="en-US" altLang="ko-KR" baseline="30000" dirty="0"/>
                  <a:t>decision line</a:t>
                </a:r>
              </a:p>
              <a:p>
                <a:pPr lvl="2"/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수직이고 원점으로부터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0" smtClean="0">
                                    <a:latin typeface="Cambria Math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만큼 떨어져 있음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3</a:t>
                </a:r>
                <a:r>
                  <a:rPr lang="ko-KR" altLang="en-US" dirty="0"/>
                  <a:t>차원 특징공간은 결정평면</a:t>
                </a:r>
                <a:r>
                  <a:rPr lang="en-US" altLang="ko-KR" baseline="30000" dirty="0"/>
                  <a:t>decision plane</a:t>
                </a:r>
                <a:r>
                  <a:rPr lang="en-US" altLang="ko-KR" dirty="0"/>
                  <a:t>, 4</a:t>
                </a:r>
                <a:r>
                  <a:rPr lang="ko-KR" altLang="en-US" dirty="0"/>
                  <a:t>차원 이상은 결정 </a:t>
                </a:r>
                <a:r>
                  <a:rPr lang="ko-KR" altLang="en-US" dirty="0" err="1"/>
                  <a:t>초평면</a:t>
                </a:r>
                <a:r>
                  <a:rPr lang="en-US" altLang="ko-KR" baseline="30000" dirty="0"/>
                  <a:t>decision </a:t>
                </a:r>
                <a:r>
                  <a:rPr lang="en-US" altLang="ko-KR" baseline="30000" dirty="0" err="1"/>
                  <a:t>hyperplane</a:t>
                </a:r>
                <a:endParaRPr lang="en-US" altLang="ko-KR" baseline="30000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3</a:t>
                </a:r>
                <a:r>
                  <a:rPr lang="ko-KR" altLang="en-US" dirty="0"/>
                  <a:t>차원 특징공간을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위한 </a:t>
                </a:r>
                <a:r>
                  <a:rPr lang="ko-KR" altLang="en-US" dirty="0" err="1"/>
                  <a:t>퍼셉트론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14295"/>
            <a:ext cx="6348611" cy="318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9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출력이 여러 개인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동작을 수식으로 표현하면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가중치 벡터를 각 부류의 기준 벡터로 간주하면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 부류의 </a:t>
            </a:r>
            <a:r>
              <a:rPr lang="ko-KR" altLang="en-US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유사도를</a:t>
            </a:r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계산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하는 셈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7"/>
            <a:ext cx="232825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5" y="4116971"/>
            <a:ext cx="1368152" cy="127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72955"/>
            <a:ext cx="2808312" cy="190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520837" y="4621027"/>
            <a:ext cx="43204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443964"/>
            <a:ext cx="3816672" cy="31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986196"/>
            <a:ext cx="3096343" cy="29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14905"/>
            <a:ext cx="3843313" cy="32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94010" y="3120644"/>
            <a:ext cx="429035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여러 개의 퍼셉트론으로 구성되면 가중치도 여러 개의 벡터</a:t>
            </a:r>
            <a:r>
              <a:rPr lang="en-US" altLang="ko-KR" sz="1200"/>
              <a:t>(</a:t>
            </a:r>
            <a:r>
              <a:rPr lang="en-US" altLang="ko-KR" sz="1200" b="1"/>
              <a:t>w</a:t>
            </a:r>
            <a:r>
              <a:rPr lang="en-US" altLang="ko-KR" sz="1200"/>
              <a:t>)</a:t>
            </a:r>
            <a:r>
              <a:rPr lang="ko-KR" altLang="en-US" sz="1200"/>
              <a:t>들로 구성되어</a:t>
            </a:r>
            <a:r>
              <a:rPr lang="en-US" altLang="ko-KR" sz="1200"/>
              <a:t>, </a:t>
            </a:r>
            <a:r>
              <a:rPr lang="ko-KR" altLang="en-US" sz="1200"/>
              <a:t>최종 가중치 행렬</a:t>
            </a:r>
            <a:r>
              <a:rPr lang="en-US" altLang="ko-KR" sz="1200"/>
              <a:t>(</a:t>
            </a:r>
            <a:r>
              <a:rPr lang="en-US" altLang="ko-KR" sz="1200" b="1"/>
              <a:t>W</a:t>
            </a:r>
            <a:r>
              <a:rPr lang="en-US" altLang="ko-KR" sz="1200"/>
              <a:t>)</a:t>
            </a:r>
            <a:r>
              <a:rPr lang="ko-KR" altLang="en-US" sz="1200"/>
              <a:t>이 정의된다</a:t>
            </a:r>
            <a:r>
              <a:rPr lang="en-US" altLang="ko-KR" sz="120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4168" y="4486531"/>
            <a:ext cx="263417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이처럼 선형대수는 기계 학습에서 발생하는 연산을 간결하게 표현하는 데 매우 효과적이다</a:t>
            </a:r>
            <a:r>
              <a:rPr lang="en-US" altLang="ko-KR" sz="120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1685" y="6309320"/>
            <a:ext cx="3422284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벡터의 내적을 유사도로 간주할 수 있으므로</a:t>
            </a:r>
            <a:r>
              <a:rPr lang="en-US" altLang="ko-KR" sz="1200"/>
              <a:t>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6100" y="6309320"/>
            <a:ext cx="3638308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즉</a:t>
            </a:r>
            <a:r>
              <a:rPr lang="en-US" altLang="ko-KR" sz="1200"/>
              <a:t>, </a:t>
            </a:r>
            <a:r>
              <a:rPr lang="en-US" altLang="ko-KR" sz="1200" b="1"/>
              <a:t>x</a:t>
            </a:r>
            <a:r>
              <a:rPr lang="ko-KR" altLang="en-US" sz="1200"/>
              <a:t>에 가까운 부류일수록 유사도</a:t>
            </a:r>
            <a:r>
              <a:rPr lang="en-US" altLang="ko-KR" sz="1200"/>
              <a:t>(</a:t>
            </a:r>
            <a:r>
              <a:rPr lang="ko-KR" altLang="en-US" sz="1200"/>
              <a:t>활성값</a:t>
            </a:r>
            <a:r>
              <a:rPr lang="en-US" altLang="ko-KR" sz="1200"/>
              <a:t>)</a:t>
            </a:r>
            <a:r>
              <a:rPr lang="ko-KR" altLang="en-US" sz="1200"/>
              <a:t>이 크다</a:t>
            </a:r>
            <a:endParaRPr lang="en-US" altLang="ko-KR" sz="1200"/>
          </a:p>
        </p:txBody>
      </p:sp>
      <p:sp>
        <p:nvSpPr>
          <p:cNvPr id="15" name="TextBox 14"/>
          <p:cNvSpPr txBox="1"/>
          <p:nvPr/>
        </p:nvSpPr>
        <p:spPr>
          <a:xfrm>
            <a:off x="848737" y="5600273"/>
            <a:ext cx="3422284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1200" b="1"/>
              <a:t>w</a:t>
            </a:r>
            <a:r>
              <a:rPr lang="ko-KR" altLang="en-US" sz="1200"/>
              <a:t>벡터 하나하나가 메모리 하나하나와 같다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60219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학습의 정의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(2.10)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은 학습을 마친 프로그램을 현장에 설치했을 때 일어나는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은 학습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학습은 훈련집합의 샘플에 대해 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을 가장 잘 만족하는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찾아내는 작업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현대 기계 학습에서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중요성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딥러닝은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퍼셉트론을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여러 층으로 확장하여 만듦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1437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1"/>
            <a:ext cx="72104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96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2.1.4 </a:t>
            </a:r>
            <a:r>
              <a:rPr lang="ko-KR" altLang="en-US" dirty="0"/>
              <a:t>선형결합과 벡터공간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공간상의 한 점으로 화살표 끝이 벡터의 </a:t>
            </a:r>
            <a:r>
              <a:rPr lang="ko-KR" altLang="en-US"/>
              <a:t>좌표에 해당</a:t>
            </a:r>
            <a:endParaRPr lang="en-US" altLang="ko-KR" dirty="0"/>
          </a:p>
          <a:p>
            <a:r>
              <a:rPr lang="ko-KR" altLang="en-US"/>
              <a:t>선형결합</a:t>
            </a:r>
            <a:r>
              <a:rPr lang="en-US" altLang="ko-KR"/>
              <a:t>(linear combination)</a:t>
            </a:r>
            <a:r>
              <a:rPr lang="ko-KR" altLang="en-US"/>
              <a:t>이 </a:t>
            </a:r>
            <a:r>
              <a:rPr lang="ko-KR" altLang="en-US" dirty="0"/>
              <a:t>만드는 벡터공간</a:t>
            </a:r>
            <a:endParaRPr lang="en-US" altLang="ko-KR" dirty="0"/>
          </a:p>
          <a:p>
            <a:pPr lvl="1"/>
            <a:r>
              <a:rPr lang="ko-KR" altLang="en-US" dirty="0"/>
              <a:t>기저벡터</a:t>
            </a:r>
            <a:r>
              <a:rPr lang="en-US" altLang="ko-KR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선형결합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선형결합으로 만들어지는 </a:t>
            </a:r>
            <a:r>
              <a:rPr lang="ko-KR" altLang="en-US"/>
              <a:t>공간을 </a:t>
            </a:r>
            <a:r>
              <a:rPr lang="ko-KR" altLang="en-US">
                <a:solidFill>
                  <a:srgbClr val="0000FF"/>
                </a:solidFill>
              </a:rPr>
              <a:t>벡터공간</a:t>
            </a:r>
            <a:r>
              <a:rPr lang="en-US" altLang="ko-KR">
                <a:solidFill>
                  <a:srgbClr val="0000FF"/>
                </a:solidFill>
              </a:rPr>
              <a:t>(vector space)</a:t>
            </a:r>
            <a:r>
              <a:rPr lang="ko-KR" altLang="en-US"/>
              <a:t>이라 </a:t>
            </a:r>
            <a:r>
              <a:rPr lang="ko-KR" altLang="en-US" dirty="0"/>
              <a:t>부름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364489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63436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4130"/>
            <a:ext cx="4146029" cy="207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9440" y="1483668"/>
            <a:ext cx="180020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벡터와 점은 같은 의미</a:t>
            </a:r>
            <a:endParaRPr lang="en-US" altLang="ko-KR" sz="1200"/>
          </a:p>
        </p:txBody>
      </p:sp>
      <p:sp>
        <p:nvSpPr>
          <p:cNvPr id="8" name="TextBox 7"/>
          <p:cNvSpPr txBox="1"/>
          <p:nvPr/>
        </p:nvSpPr>
        <p:spPr>
          <a:xfrm>
            <a:off x="251520" y="6188486"/>
            <a:ext cx="3168352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1200"/>
              <a:t>2-6(a)</a:t>
            </a:r>
            <a:r>
              <a:rPr lang="ko-KR" altLang="en-US" sz="1200"/>
              <a:t>는 </a:t>
            </a:r>
            <a:r>
              <a:rPr lang="en-US" altLang="ko-KR" sz="1200"/>
              <a:t>a</a:t>
            </a:r>
            <a:r>
              <a:rPr lang="ko-KR" altLang="en-US" sz="1200"/>
              <a:t>와 </a:t>
            </a:r>
            <a:r>
              <a:rPr lang="en-US" altLang="ko-KR" sz="1200"/>
              <a:t>b</a:t>
            </a:r>
            <a:r>
              <a:rPr lang="ko-KR" altLang="en-US" sz="1200"/>
              <a:t>벡터는 서로 </a:t>
            </a:r>
            <a:r>
              <a:rPr lang="ko-KR" altLang="en-US" sz="1200" b="1"/>
              <a:t>선형종속</a:t>
            </a:r>
            <a:r>
              <a:rPr lang="ko-KR" altLang="en-US" sz="1200"/>
              <a:t> 관계이므로 이 둘의 벡터공간은 </a:t>
            </a:r>
            <a:r>
              <a:rPr lang="en-US" altLang="ko-KR" sz="1200"/>
              <a:t>1</a:t>
            </a:r>
            <a:r>
              <a:rPr lang="ko-KR" altLang="en-US" sz="1200"/>
              <a:t>차원 직선이다</a:t>
            </a:r>
            <a:r>
              <a:rPr lang="en-US" altLang="ko-KR" sz="120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9991" y="6167045"/>
            <a:ext cx="453650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1200"/>
              <a:t>2-7(a)</a:t>
            </a:r>
            <a:r>
              <a:rPr lang="ko-KR" altLang="en-US" sz="1200"/>
              <a:t>는 </a:t>
            </a:r>
            <a:r>
              <a:rPr lang="en-US" altLang="ko-KR" sz="1200"/>
              <a:t>a</a:t>
            </a:r>
            <a:r>
              <a:rPr lang="ko-KR" altLang="en-US" sz="1200"/>
              <a:t>와 </a:t>
            </a:r>
            <a:r>
              <a:rPr lang="en-US" altLang="ko-KR" sz="1200"/>
              <a:t>b</a:t>
            </a:r>
            <a:r>
              <a:rPr lang="ko-KR" altLang="en-US" sz="1200"/>
              <a:t>벡터는 서로 </a:t>
            </a:r>
            <a:r>
              <a:rPr lang="ko-KR" altLang="en-US" sz="1200" b="1">
                <a:solidFill>
                  <a:srgbClr val="C00000"/>
                </a:solidFill>
              </a:rPr>
              <a:t>선형독립</a:t>
            </a:r>
            <a:r>
              <a:rPr lang="ko-KR" altLang="en-US" sz="1200"/>
              <a:t> 관계이므로 기저 벡터</a:t>
            </a:r>
            <a:r>
              <a:rPr lang="en-US" altLang="ko-KR" sz="1200"/>
              <a:t>(basis vector)</a:t>
            </a:r>
            <a:r>
              <a:rPr lang="ko-KR" altLang="en-US" sz="1200"/>
              <a:t>로서 </a:t>
            </a:r>
            <a:r>
              <a:rPr lang="en-US" altLang="ko-KR" sz="1200"/>
              <a:t>2</a:t>
            </a:r>
            <a:r>
              <a:rPr lang="ko-KR" altLang="en-US" sz="1200"/>
              <a:t>차원 공간에서 </a:t>
            </a:r>
            <a:r>
              <a:rPr lang="en-US" altLang="ko-KR" sz="1200"/>
              <a:t>span</a:t>
            </a:r>
            <a:r>
              <a:rPr lang="ko-KR" altLang="en-US" sz="1200"/>
              <a:t>한다</a:t>
            </a:r>
            <a:r>
              <a:rPr lang="en-US" altLang="ko-KR" sz="1200"/>
              <a:t>. </a:t>
            </a:r>
            <a:r>
              <a:rPr lang="ko-KR" altLang="en-US" sz="1200"/>
              <a:t>즉</a:t>
            </a:r>
            <a:r>
              <a:rPr lang="en-US" altLang="ko-KR" sz="1200"/>
              <a:t>, a</a:t>
            </a:r>
            <a:r>
              <a:rPr lang="ko-KR" altLang="en-US" sz="1200"/>
              <a:t>와 </a:t>
            </a:r>
            <a:r>
              <a:rPr lang="en-US" altLang="ko-KR" sz="1200"/>
              <a:t>b</a:t>
            </a:r>
            <a:r>
              <a:rPr lang="ko-KR" altLang="en-US" sz="1200"/>
              <a:t>벡터의 선형 결합으로</a:t>
            </a:r>
            <a:r>
              <a:rPr lang="en-US" altLang="ko-KR" sz="1200"/>
              <a:t> 2</a:t>
            </a:r>
            <a:r>
              <a:rPr lang="ko-KR" altLang="en-US" sz="1200"/>
              <a:t>차원 공간의 모든 점들을 만들 수 있다</a:t>
            </a:r>
            <a:r>
              <a:rPr lang="en-US" altLang="ko-KR" sz="120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76257" y="3471391"/>
            <a:ext cx="2232247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정규직교</a:t>
            </a:r>
            <a:r>
              <a:rPr lang="en-US" altLang="ko-KR" sz="1200"/>
              <a:t>(orthonomal): </a:t>
            </a:r>
            <a:r>
              <a:rPr lang="ko-KR" altLang="en-US" sz="1200"/>
              <a:t>두 벡터가 서로 수직이고 길이가 </a:t>
            </a:r>
            <a:r>
              <a:rPr lang="en-US" altLang="ko-KR" sz="12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583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계수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(Rank)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와 벡터공간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(Vector space)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4649068"/>
            <a:ext cx="468052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행렬</a:t>
            </a:r>
            <a:r>
              <a:rPr lang="en-US" altLang="ko-KR" sz="1200"/>
              <a:t>A1</a:t>
            </a:r>
            <a:r>
              <a:rPr lang="ko-KR" altLang="en-US" sz="1200"/>
              <a:t>은 선형독립인</a:t>
            </a:r>
            <a:r>
              <a:rPr lang="en-US" altLang="ko-KR" sz="1200"/>
              <a:t> 3</a:t>
            </a:r>
            <a:r>
              <a:rPr lang="ko-KR" altLang="en-US" sz="1200"/>
              <a:t>개의 행으로 구성되어 있어서 행렬의 계수</a:t>
            </a:r>
            <a:r>
              <a:rPr lang="en-US" altLang="ko-KR" sz="1200"/>
              <a:t>(rank)</a:t>
            </a:r>
            <a:r>
              <a:rPr lang="ko-KR" altLang="en-US" sz="1200"/>
              <a:t>가 </a:t>
            </a:r>
            <a:r>
              <a:rPr lang="en-US" altLang="ko-KR" sz="1200"/>
              <a:t>3</a:t>
            </a:r>
            <a:r>
              <a:rPr lang="ko-KR" altLang="en-US" sz="1200"/>
              <a:t>이라고 표현한다</a:t>
            </a:r>
            <a:r>
              <a:rPr lang="en-US" altLang="ko-KR" sz="120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2200" y="2426112"/>
            <a:ext cx="2232247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전치벡터로 벡터들의 묶음을 하나의 행렬로 표현하자</a:t>
            </a:r>
            <a:endParaRPr lang="en-US" altLang="ko-KR" sz="1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3203"/>
            <a:ext cx="5779368" cy="187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403925"/>
            <a:ext cx="14382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34224"/>
            <a:ext cx="6435144" cy="98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3528" y="5492839"/>
            <a:ext cx="468052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행렬</a:t>
            </a:r>
            <a:r>
              <a:rPr lang="en-US" altLang="ko-KR" sz="1200"/>
              <a:t>A2</a:t>
            </a:r>
            <a:r>
              <a:rPr lang="ko-KR" altLang="en-US" sz="1200"/>
              <a:t>는 위와 같이 두 개의 벡터들의 선형결합으로 하나의 벡터를 만들 수 있기 때문에 계수가 </a:t>
            </a:r>
            <a:r>
              <a:rPr lang="en-US" altLang="ko-KR" sz="1200"/>
              <a:t>2</a:t>
            </a:r>
            <a:r>
              <a:rPr lang="ko-KR" altLang="en-US" sz="1200"/>
              <a:t>이다</a:t>
            </a:r>
            <a:r>
              <a:rPr lang="en-US" altLang="ko-KR" sz="1200"/>
              <a:t>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162416"/>
            <a:ext cx="1695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23528" y="5996895"/>
            <a:ext cx="468052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행렬</a:t>
            </a:r>
            <a:r>
              <a:rPr lang="en-US" altLang="ko-KR" sz="1200"/>
              <a:t>A3</a:t>
            </a:r>
            <a:r>
              <a:rPr lang="ko-KR" altLang="en-US" sz="1200"/>
              <a:t>는 하나의 행으로 나머지 </a:t>
            </a:r>
            <a:r>
              <a:rPr lang="en-US" altLang="ko-KR" sz="1200"/>
              <a:t>2</a:t>
            </a:r>
            <a:r>
              <a:rPr lang="ko-KR" altLang="en-US" sz="1200"/>
              <a:t>개를 만들 수 있으므로 계수가 </a:t>
            </a:r>
            <a:r>
              <a:rPr lang="en-US" altLang="ko-KR" sz="1200"/>
              <a:t>1</a:t>
            </a:r>
            <a:r>
              <a:rPr lang="ko-KR" altLang="en-US" sz="1200"/>
              <a:t>이다</a:t>
            </a:r>
            <a:r>
              <a:rPr lang="en-US" altLang="ko-KR" sz="120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92080" y="4586352"/>
            <a:ext cx="3779912" cy="19389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계수를 알면 벡터공간이 어떻게 생겼는지 알 수 있다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계수가 </a:t>
            </a:r>
            <a:r>
              <a:rPr lang="en-US" altLang="ko-KR" sz="1200"/>
              <a:t>2</a:t>
            </a:r>
            <a:r>
              <a:rPr lang="ko-KR" altLang="en-US" sz="1200"/>
              <a:t>이면 벡터공간이 </a:t>
            </a:r>
            <a:r>
              <a:rPr lang="en-US" altLang="ko-KR" sz="1200"/>
              <a:t>2</a:t>
            </a:r>
            <a:r>
              <a:rPr lang="ko-KR" altLang="en-US" sz="1200"/>
              <a:t>차원이다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행렬의 계수가 벡터의 차원과 같으면 행렬이 최대계수</a:t>
            </a:r>
            <a:r>
              <a:rPr lang="en-US" altLang="ko-KR" sz="1200"/>
              <a:t>(full rank)</a:t>
            </a:r>
            <a:r>
              <a:rPr lang="ko-KR" altLang="en-US" sz="1200"/>
              <a:t>를 가졌다고 한다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r>
              <a:rPr lang="ko-KR" altLang="en-US" sz="1200"/>
              <a:t>그렇다면 </a:t>
            </a:r>
            <a:r>
              <a:rPr lang="en-US" altLang="ko-KR" sz="1200"/>
              <a:t>4</a:t>
            </a:r>
            <a:r>
              <a:rPr lang="ko-KR" altLang="en-US" sz="1200"/>
              <a:t>차원 벡터 </a:t>
            </a:r>
            <a:r>
              <a:rPr lang="en-US" altLang="ko-KR" sz="1200"/>
              <a:t>4</a:t>
            </a:r>
            <a:r>
              <a:rPr lang="ko-KR" altLang="en-US" sz="1200"/>
              <a:t>개로 구성된 </a:t>
            </a:r>
            <a:r>
              <a:rPr lang="en-US" altLang="ko-KR" sz="1200"/>
              <a:t>A4</a:t>
            </a:r>
            <a:r>
              <a:rPr lang="ko-KR" altLang="en-US" sz="1200"/>
              <a:t>행렬은 최대계수 </a:t>
            </a:r>
            <a:r>
              <a:rPr lang="en-US" altLang="ko-KR" sz="1200"/>
              <a:t>4</a:t>
            </a:r>
            <a:r>
              <a:rPr lang="ko-KR" altLang="en-US" sz="1200"/>
              <a:t>를 가질 수 있을까</a:t>
            </a:r>
            <a:r>
              <a:rPr lang="en-US" altLang="ko-KR" sz="1200"/>
              <a:t>? … </a:t>
            </a:r>
          </a:p>
          <a:p>
            <a:r>
              <a:rPr lang="ko-KR" altLang="en-US" sz="1200"/>
              <a:t>이 질문은 행렬이 커질수록 답하기 어렵다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이를 알기 위해 선형대수의 여러가지 행렬 트릭들을 알아야 한다</a:t>
            </a:r>
            <a:r>
              <a:rPr lang="en-US" altLang="ko-KR" sz="120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3528" y="951538"/>
            <a:ext cx="8064896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벡터 하나하나를 학습 데이터 하나하나라고 생각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공간 변환을 통해 벡터들이 </a:t>
            </a:r>
            <a:r>
              <a:rPr lang="en-US" altLang="ko-KR" sz="1200"/>
              <a:t>2</a:t>
            </a:r>
            <a:r>
              <a:rPr lang="ko-KR" altLang="en-US" sz="1200"/>
              <a:t>차원 공간 또는 직선으로 이동시켜서 분류를 좀 더 쉽게 하도록 만들 수 있다</a:t>
            </a:r>
            <a:r>
              <a:rPr lang="en-US" altLang="ko-KR" sz="1200"/>
              <a:t>.</a:t>
            </a:r>
          </a:p>
        </p:txBody>
      </p:sp>
      <p:sp>
        <p:nvSpPr>
          <p:cNvPr id="6" name="포인트가 5개인 별 5"/>
          <p:cNvSpPr/>
          <p:nvPr/>
        </p:nvSpPr>
        <p:spPr>
          <a:xfrm>
            <a:off x="179512" y="908720"/>
            <a:ext cx="216024" cy="216024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5개인 별 21"/>
          <p:cNvSpPr/>
          <p:nvPr/>
        </p:nvSpPr>
        <p:spPr>
          <a:xfrm>
            <a:off x="5184068" y="4478340"/>
            <a:ext cx="216024" cy="216024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7332529" y="1556792"/>
            <a:ext cx="5760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84368" y="1484784"/>
            <a:ext cx="576064" cy="144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0070C0"/>
                </a:solidFill>
              </a:rPr>
              <a:t>data1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7332528" y="1844824"/>
            <a:ext cx="5760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884368" y="1772816"/>
            <a:ext cx="576064" cy="144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0070C0"/>
                </a:solidFill>
              </a:rPr>
              <a:t>data2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332528" y="2132856"/>
            <a:ext cx="576063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84368" y="2060848"/>
            <a:ext cx="576064" cy="144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0070C0"/>
                </a:solidFill>
              </a:rPr>
              <a:t>data3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209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기계학습의 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벡터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공간 변환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1032411"/>
            <a:ext cx="8208912" cy="21236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기계학습에서 가장 중요한 역할은 공간 변환임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r>
              <a:rPr lang="ko-KR" altLang="en-US" sz="1200"/>
              <a:t> </a:t>
            </a:r>
            <a:r>
              <a:rPr lang="en-US" altLang="ko-KR" sz="1200"/>
              <a:t>- </a:t>
            </a:r>
            <a:r>
              <a:rPr lang="ko-KR" altLang="en-US" sz="1200"/>
              <a:t>행렬의 공간 변환 능력을 이용하여 특징 벡터를 부류 정보로 변환해 분류함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 </a:t>
            </a:r>
            <a:r>
              <a:rPr lang="en-US" altLang="ko-KR" sz="1200"/>
              <a:t>- </a:t>
            </a:r>
            <a:r>
              <a:rPr lang="ko-KR" altLang="en-US" sz="1200"/>
              <a:t>원래 특징 벡터를 처리하기에 더 유리한 다른 특징 벡터로 변환함</a:t>
            </a:r>
            <a:r>
              <a:rPr lang="en-US" altLang="ko-KR" sz="1200"/>
              <a:t>.</a:t>
            </a:r>
          </a:p>
          <a:p>
            <a:r>
              <a:rPr lang="en-US" altLang="ko-KR" sz="1200"/>
              <a:t>   - </a:t>
            </a:r>
            <a:r>
              <a:rPr lang="ko-KR" altLang="en-US" sz="1200"/>
              <a:t>예</a:t>
            </a:r>
            <a:r>
              <a:rPr lang="en-US" altLang="ko-KR" sz="1200"/>
              <a:t>) </a:t>
            </a:r>
            <a:r>
              <a:rPr lang="ko-KR" altLang="en-US" sz="1200"/>
              <a:t>퍼셉트론은 </a:t>
            </a:r>
            <a:r>
              <a:rPr lang="en-US" altLang="ko-KR" sz="1200"/>
              <a:t>d</a:t>
            </a:r>
            <a:r>
              <a:rPr lang="ko-KR" altLang="en-US" sz="1200"/>
              <a:t>차원의 특징 공간을 </a:t>
            </a:r>
            <a:r>
              <a:rPr lang="en-US" altLang="ko-KR" sz="1200"/>
              <a:t>1</a:t>
            </a:r>
            <a:r>
              <a:rPr lang="ko-KR" altLang="en-US" sz="1200"/>
              <a:t>차원으로 변환</a:t>
            </a:r>
            <a:endParaRPr lang="en-US" altLang="ko-KR" sz="1200"/>
          </a:p>
          <a:p>
            <a:r>
              <a:rPr lang="en-US" altLang="ko-KR" sz="1200"/>
              <a:t>   - </a:t>
            </a:r>
            <a:r>
              <a:rPr lang="ko-KR" altLang="en-US" sz="1200"/>
              <a:t>예</a:t>
            </a:r>
            <a:r>
              <a:rPr lang="en-US" altLang="ko-KR" sz="1200"/>
              <a:t>) </a:t>
            </a:r>
            <a:r>
              <a:rPr lang="ko-KR" altLang="en-US" sz="1200"/>
              <a:t>신경망은 </a:t>
            </a:r>
            <a:r>
              <a:rPr lang="en-US" altLang="ko-KR" sz="1200"/>
              <a:t>d</a:t>
            </a:r>
            <a:r>
              <a:rPr lang="ko-KR" altLang="en-US" sz="1200"/>
              <a:t>차원의 특징 공간을 </a:t>
            </a:r>
            <a:r>
              <a:rPr lang="en-US" altLang="ko-KR" sz="1200"/>
              <a:t>c</a:t>
            </a:r>
            <a:r>
              <a:rPr lang="ko-KR" altLang="en-US" sz="1200"/>
              <a:t>차원의 부류 공간으로 변환</a:t>
            </a:r>
            <a:endParaRPr lang="en-US" altLang="ko-KR" sz="1200"/>
          </a:p>
          <a:p>
            <a:endParaRPr lang="en-US" altLang="ko-KR" sz="1200"/>
          </a:p>
          <a:p>
            <a:r>
              <a:rPr lang="ko-KR" altLang="en-US" sz="1200"/>
              <a:t>퍼셉트론은 한 단계의 변환만 수행하지만</a:t>
            </a:r>
            <a:r>
              <a:rPr lang="en-US" altLang="ko-KR" sz="1200"/>
              <a:t>,</a:t>
            </a:r>
          </a:p>
          <a:p>
            <a:r>
              <a:rPr lang="ko-KR" altLang="en-US" sz="1200"/>
              <a:t>깊은 신경망은 여러 단계의 은닉층을 거치면서 특징 공간을 점점 목적에 적합한 형태로 변환함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이러한 공간 변환 능력 때문에 깊은 신경망은 높은 성능을 보장함</a:t>
            </a:r>
            <a:endParaRPr lang="en-US" altLang="ko-KR" sz="1200"/>
          </a:p>
          <a:p>
            <a:r>
              <a:rPr lang="en-US" altLang="ko-KR" sz="1200"/>
              <a:t>(</a:t>
            </a:r>
            <a:r>
              <a:rPr lang="ko-KR" altLang="en-US" sz="1200"/>
              <a:t>특히</a:t>
            </a:r>
            <a:r>
              <a:rPr lang="en-US" altLang="ko-KR" sz="1200"/>
              <a:t>, </a:t>
            </a:r>
            <a:r>
              <a:rPr lang="ko-KR" altLang="en-US" sz="1200"/>
              <a:t>비지도 학습 알고리즘이 이러한 공간 변환을 많이 함</a:t>
            </a:r>
            <a:r>
              <a:rPr lang="en-US" altLang="ko-KR" sz="1200"/>
              <a:t>)</a:t>
            </a:r>
          </a:p>
        </p:txBody>
      </p:sp>
      <p:sp>
        <p:nvSpPr>
          <p:cNvPr id="12" name="포인트가 5개인 별 11"/>
          <p:cNvSpPr/>
          <p:nvPr/>
        </p:nvSpPr>
        <p:spPr>
          <a:xfrm>
            <a:off x="206644" y="924399"/>
            <a:ext cx="216024" cy="216024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1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771800" y="2348880"/>
            <a:ext cx="5400600" cy="295232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2.1.1 </a:t>
            </a:r>
            <a:r>
              <a:rPr lang="ko-KR" altLang="en-US" b="1" dirty="0"/>
              <a:t>벡터와 행렬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2.1.2 </a:t>
            </a:r>
            <a:r>
              <a:rPr lang="ko-KR" altLang="en-US" b="1" dirty="0"/>
              <a:t>놈과 유사도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2.1.3 </a:t>
            </a:r>
            <a:r>
              <a:rPr lang="ko-KR" altLang="en-US" b="1" dirty="0" err="1"/>
              <a:t>퍼셉트론의</a:t>
            </a:r>
            <a:r>
              <a:rPr lang="ko-KR" altLang="en-US" b="1" dirty="0"/>
              <a:t> 해석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2.1.4 </a:t>
            </a:r>
            <a:r>
              <a:rPr lang="ko-KR" altLang="en-US" b="1" dirty="0"/>
              <a:t>선형결합과 벡터공간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2.1.5 </a:t>
            </a:r>
            <a:r>
              <a:rPr lang="ko-KR" altLang="en-US" b="1" dirty="0" err="1"/>
              <a:t>역행렬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2.1.6 </a:t>
            </a:r>
            <a:r>
              <a:rPr lang="ko-KR" altLang="en-US" b="1" dirty="0"/>
              <a:t>행렬 분해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역행렬의</a:t>
            </a:r>
            <a:r>
              <a:rPr lang="ko-KR" altLang="en-US" dirty="0"/>
              <a:t> 원리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정사각행렬</a:t>
            </a:r>
            <a:r>
              <a:rPr lang="ko-KR" altLang="en-US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역행렬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-1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들어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12046"/>
            <a:ext cx="7870119" cy="175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21145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013176"/>
            <a:ext cx="34575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67943" y="3809365"/>
            <a:ext cx="4176465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역행렬이 없는 행렬을 특이행렬</a:t>
            </a:r>
            <a:r>
              <a:rPr lang="en-US" altLang="ko-KR" sz="1200"/>
              <a:t>(singular matrix)</a:t>
            </a:r>
            <a:r>
              <a:rPr lang="ko-KR" altLang="en-US" sz="1200"/>
              <a:t>이라 한다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600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9245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4952201"/>
            <a:ext cx="4176465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1200"/>
              <a:t>A</a:t>
            </a:r>
            <a:r>
              <a:rPr lang="ko-KR" altLang="en-US" sz="1200"/>
              <a:t>의 모든 행이 선형독립이라면</a:t>
            </a:r>
            <a:r>
              <a:rPr lang="en-US" altLang="ko-KR" sz="1200"/>
              <a:t>, A</a:t>
            </a:r>
            <a:r>
              <a:rPr lang="ko-KR" altLang="en-US" sz="1200"/>
              <a:t>는 역행렬을 가지고</a:t>
            </a:r>
            <a:r>
              <a:rPr lang="en-US" altLang="ko-KR" sz="1200"/>
              <a:t>, </a:t>
            </a:r>
            <a:r>
              <a:rPr lang="ko-KR" altLang="en-US" sz="1200"/>
              <a:t>최대계수도 가지고</a:t>
            </a:r>
            <a:r>
              <a:rPr lang="en-US" altLang="ko-KR" sz="1200"/>
              <a:t>, </a:t>
            </a:r>
            <a:r>
              <a:rPr lang="ko-KR" altLang="en-US" sz="1200"/>
              <a:t>모든 열이 선형독립이고</a:t>
            </a:r>
            <a:r>
              <a:rPr lang="en-US" altLang="ko-KR" sz="1200"/>
              <a:t>, </a:t>
            </a:r>
            <a:r>
              <a:rPr lang="ko-KR" altLang="en-US" sz="1200"/>
              <a:t>행렬식이 </a:t>
            </a:r>
            <a:r>
              <a:rPr lang="en-US" altLang="ko-KR" sz="1200"/>
              <a:t>0</a:t>
            </a:r>
            <a:r>
              <a:rPr lang="ko-KR" altLang="en-US" sz="1200"/>
              <a:t>이 아니다</a:t>
            </a:r>
            <a:r>
              <a:rPr lang="en-US" altLang="ko-KR" sz="1200"/>
              <a:t>….. </a:t>
            </a:r>
            <a:r>
              <a:rPr lang="ko-KR" altLang="en-US" sz="1200"/>
              <a:t>등등</a:t>
            </a:r>
            <a:r>
              <a:rPr lang="en-US" altLang="ko-KR" sz="1200"/>
              <a:t>. A</a:t>
            </a:r>
            <a:r>
              <a:rPr lang="ko-KR" altLang="en-US" sz="1200"/>
              <a:t>가 역행렬을 가지거나 </a:t>
            </a:r>
            <a:r>
              <a:rPr lang="en-US" altLang="ko-KR" sz="1200"/>
              <a:t>A</a:t>
            </a:r>
            <a:r>
              <a:rPr lang="ko-KR" altLang="en-US" sz="1200"/>
              <a:t>의 모든 행 또는 열이 선형독립이면 재미난 특징들을 가질 수 있다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186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행렬식 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det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/>
              <a:t>행렬식의 기하학적 </a:t>
            </a:r>
            <a:r>
              <a:rPr lang="ko-KR" altLang="en-US" dirty="0"/>
              <a:t>의미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차원에서는 </a:t>
            </a:r>
            <a:r>
              <a:rPr lang="en-US" altLang="ko-KR" dirty="0"/>
              <a:t>2</a:t>
            </a:r>
            <a:r>
              <a:rPr lang="ko-KR" altLang="en-US" dirty="0"/>
              <a:t>개의 행 벡터가 이루는 </a:t>
            </a:r>
            <a:r>
              <a:rPr lang="ko-KR" altLang="en-US" dirty="0" err="1"/>
              <a:t>평행사변형의</a:t>
            </a:r>
            <a:r>
              <a:rPr lang="ko-KR" altLang="en-US" dirty="0"/>
              <a:t> 넓이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차원에서는 </a:t>
            </a:r>
            <a:r>
              <a:rPr lang="en-US" altLang="ko-KR" dirty="0"/>
              <a:t>3</a:t>
            </a:r>
            <a:r>
              <a:rPr lang="ko-KR" altLang="en-US" dirty="0"/>
              <a:t>개의 행 벡터가 이루는 평행사각기둥의 부피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66545"/>
            <a:ext cx="6552728" cy="122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33622"/>
            <a:ext cx="3548423" cy="40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9" y="4437112"/>
            <a:ext cx="4404711" cy="203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16016" y="2708920"/>
            <a:ext cx="417646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크기가 </a:t>
            </a:r>
            <a:r>
              <a:rPr lang="en-US" altLang="ko-KR" sz="1200"/>
              <a:t>4 x 4 </a:t>
            </a:r>
            <a:r>
              <a:rPr lang="ko-KR" altLang="en-US" sz="1200"/>
              <a:t>행렬의 행렬식은 위와 같은 공식으로 풀지 못하고</a:t>
            </a:r>
            <a:r>
              <a:rPr lang="en-US" altLang="ko-KR" sz="1200"/>
              <a:t>, </a:t>
            </a:r>
            <a:r>
              <a:rPr lang="ko-KR" altLang="en-US" sz="1200"/>
              <a:t>가우스</a:t>
            </a:r>
            <a:r>
              <a:rPr lang="en-US" altLang="ko-KR" sz="1200"/>
              <a:t>-</a:t>
            </a:r>
            <a:r>
              <a:rPr lang="ko-KR" altLang="en-US" sz="1200"/>
              <a:t>요르단 소거법</a:t>
            </a:r>
            <a:r>
              <a:rPr lang="en-US" altLang="ko-KR" sz="1200"/>
              <a:t>(Gauss-Jordan elimination)</a:t>
            </a:r>
            <a:r>
              <a:rPr lang="ko-KR" altLang="en-US" sz="1200"/>
              <a:t>을 사용해야 한다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6566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76064"/>
          </a:xfrm>
        </p:spPr>
        <p:txBody>
          <a:bodyPr/>
          <a:lstStyle/>
          <a:p>
            <a:r>
              <a:rPr lang="ko-KR" altLang="en-US"/>
              <a:t>행렬식의 기하학적 해석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행렬식 크기에 따른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x1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벡터의 변환</a:t>
            </a:r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2-11(a)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의 두 벡터는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[2 1; 1 2] 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행렬을 구성하고 행렬식은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 행렬은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x1=[1 1]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을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x’1=[3 3]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으로 변환한다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baseline="3000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2-11(b)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의 두벡터는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[2 1; 2 4]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행렬을 구성하고 행렬식은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 행렬은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x1=[1 1]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을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x’1=[3 6]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으로 변환한다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2-11(c)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의 두 벡터는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[2 1; -1 2]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행렬을 구성하고 행렬식은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 행렬은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x1=[1 1]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을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x’1=[3 1]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으로 변환한다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행렬식 크기에 따른 빨간색 정사각형의 변환</a:t>
            </a:r>
            <a:endParaRPr lang="en-US" altLang="ko-KR" baseline="3000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   -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행렬식의 값만큼 빨간색 정사각형이 확대된다</a:t>
            </a:r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616478"/>
            <a:ext cx="4872980" cy="202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3567" y="5949280"/>
            <a:ext cx="4176465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어떤 행렬식 크기를 가지는 행렬은 어떤 벡터</a:t>
            </a:r>
            <a:r>
              <a:rPr lang="en-US" altLang="ko-KR" sz="1200"/>
              <a:t>(e.g.</a:t>
            </a:r>
            <a:r>
              <a:rPr lang="ko-KR" altLang="en-US" sz="1200"/>
              <a:t> </a:t>
            </a:r>
            <a:r>
              <a:rPr lang="en-US" altLang="ko-KR" sz="1200"/>
              <a:t>x1)</a:t>
            </a:r>
            <a:r>
              <a:rPr lang="ko-KR" altLang="en-US" sz="1200"/>
              <a:t>를 행렬식 크기에 비례해서 기하학적 변환을 시켜줄 수 있다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6977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76064"/>
          </a:xfrm>
        </p:spPr>
        <p:txBody>
          <a:bodyPr/>
          <a:lstStyle/>
          <a:p>
            <a:r>
              <a:rPr lang="ko-KR" altLang="en-US"/>
              <a:t>행렬식을 이용한 역행렬 구하기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5395282"/>
            <a:ext cx="597666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위와 같이 </a:t>
            </a:r>
            <a:r>
              <a:rPr lang="en-US" altLang="ko-KR" sz="1200"/>
              <a:t>2 x 2 </a:t>
            </a:r>
            <a:r>
              <a:rPr lang="ko-KR" altLang="en-US" sz="1200"/>
              <a:t>와 </a:t>
            </a:r>
            <a:r>
              <a:rPr lang="en-US" altLang="ko-KR" sz="1200"/>
              <a:t>3 x 3 </a:t>
            </a:r>
            <a:r>
              <a:rPr lang="ko-KR" altLang="en-US" sz="1200"/>
              <a:t>행렬에 대해서 행렬식을 이용하여 역행렬을 구할 수 있다</a:t>
            </a:r>
            <a:endParaRPr lang="en-US" altLang="ko-KR" sz="1200"/>
          </a:p>
          <a:p>
            <a:r>
              <a:rPr lang="ko-KR" altLang="en-US" sz="1200"/>
              <a:t>일종의 규칙성이 있는 공식이다</a:t>
            </a:r>
            <a:endParaRPr lang="en-US" altLang="ko-KR" sz="1200"/>
          </a:p>
          <a:p>
            <a:r>
              <a:rPr lang="ko-KR" altLang="en-US" sz="1200"/>
              <a:t>행렬식이 </a:t>
            </a:r>
            <a:r>
              <a:rPr lang="en-US" altLang="ko-KR" sz="1200"/>
              <a:t>0</a:t>
            </a:r>
            <a:r>
              <a:rPr lang="ko-KR" altLang="en-US" sz="1200"/>
              <a:t>이 되면 분모가 </a:t>
            </a:r>
            <a:r>
              <a:rPr lang="en-US" altLang="ko-KR" sz="1200"/>
              <a:t>0</a:t>
            </a:r>
            <a:r>
              <a:rPr lang="ko-KR" altLang="en-US" sz="1200"/>
              <a:t>이 되므로 역행렬을 구할 수 없다</a:t>
            </a:r>
            <a:endParaRPr lang="en-US" altLang="ko-KR" sz="12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700808"/>
            <a:ext cx="5256583" cy="74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5599544" cy="25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07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행렬의 부호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예를 들어</a:t>
            </a:r>
            <a:r>
              <a:rPr lang="en-US" altLang="ko-KR"/>
              <a:t>,                                                         </a:t>
            </a:r>
            <a:r>
              <a:rPr lang="ko-KR" altLang="en-US"/>
              <a:t>이므로</a:t>
            </a:r>
            <a:r>
              <a:rPr lang="en-US" altLang="ko-KR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sz="2800" baseline="30000">
                <a:latin typeface="Times New Roman" pitchFamily="18" charset="0"/>
                <a:cs typeface="Times New Roman" pitchFamily="18" charset="0"/>
              </a:rPr>
              <a:t>부정부호 </a:t>
            </a:r>
            <a:r>
              <a:rPr lang="en-US" altLang="ko-KR" sz="2800" baseline="30000">
                <a:latin typeface="Times New Roman" pitchFamily="18" charset="0"/>
                <a:cs typeface="Times New Roman" pitchFamily="18" charset="0"/>
              </a:rPr>
              <a:t>indefinite matrix </a:t>
            </a:r>
            <a:r>
              <a:rPr lang="ko-KR" altLang="en-US" sz="2800" baseline="30000">
                <a:latin typeface="Times New Roman" pitchFamily="18" charset="0"/>
                <a:cs typeface="Times New Roman" pitchFamily="18" charset="0"/>
              </a:rPr>
              <a:t>행렬</a:t>
            </a:r>
            <a:r>
              <a:rPr lang="en-US" altLang="ko-KR" sz="2800" baseline="3000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sz="1800" baseline="30000">
                <a:latin typeface="Times New Roman" pitchFamily="18" charset="0"/>
                <a:cs typeface="Times New Roman" pitchFamily="18" charset="0"/>
              </a:rPr>
              <a:t>벡터에 따라 음수가 되기도 하고 양수가 되기도 함</a:t>
            </a:r>
            <a:r>
              <a:rPr lang="en-US" altLang="ko-KR" sz="1800" baseline="3000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sz="1800" baseline="30000">
                <a:latin typeface="Times New Roman" pitchFamily="18" charset="0"/>
                <a:cs typeface="Times New Roman" pitchFamily="18" charset="0"/>
              </a:rPr>
              <a:t>즉</a:t>
            </a:r>
            <a:r>
              <a:rPr lang="en-US" altLang="ko-KR" sz="1800" baseline="3000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sz="1800" baseline="30000">
                <a:latin typeface="Times New Roman" pitchFamily="18" charset="0"/>
                <a:cs typeface="Times New Roman" pitchFamily="18" charset="0"/>
              </a:rPr>
              <a:t>부정부호의 행렬의 고윳값은 음수도 있고 양수도 있음</a:t>
            </a:r>
            <a:r>
              <a:rPr lang="en-US" altLang="ko-KR" sz="1800" baseline="3000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ko-KR" sz="2800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67" y="1648716"/>
            <a:ext cx="5628409" cy="3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047034"/>
            <a:ext cx="2448272" cy="39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9" y="2072375"/>
            <a:ext cx="3816424" cy="42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4" y="2636912"/>
            <a:ext cx="7256318" cy="127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08151" y="1093386"/>
            <a:ext cx="5976664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스칼라값에 부호를 부여하듯이</a:t>
            </a:r>
            <a:r>
              <a:rPr lang="en-US" altLang="ko-KR" sz="1200"/>
              <a:t>(e.g. </a:t>
            </a:r>
            <a:r>
              <a:rPr lang="ko-KR" altLang="en-US" sz="1200"/>
              <a:t>양수</a:t>
            </a:r>
            <a:r>
              <a:rPr lang="en-US" altLang="ko-KR" sz="1200"/>
              <a:t>, </a:t>
            </a:r>
            <a:r>
              <a:rPr lang="ko-KR" altLang="en-US" sz="1200"/>
              <a:t>음수</a:t>
            </a:r>
            <a:r>
              <a:rPr lang="en-US" altLang="ko-KR" sz="1200"/>
              <a:t>) </a:t>
            </a:r>
            <a:r>
              <a:rPr lang="ko-KR" altLang="en-US" sz="1200"/>
              <a:t>행렬에도 부호를 부여할 수 있다</a:t>
            </a:r>
            <a:r>
              <a:rPr lang="en-US" altLang="ko-KR" sz="120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4149080"/>
            <a:ext cx="5184576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양의 정부호 행렬의 고윳값은 모두 양수이다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양의 준정부호 행렬의 고윳값은 음수가 아니다</a:t>
            </a:r>
            <a:r>
              <a:rPr lang="en-US" altLang="ko-KR" sz="1200"/>
              <a:t> (</a:t>
            </a:r>
            <a:r>
              <a:rPr lang="ko-KR" altLang="en-US" sz="1200"/>
              <a:t>즉</a:t>
            </a:r>
            <a:r>
              <a:rPr lang="en-US" altLang="ko-KR" sz="1200"/>
              <a:t>, </a:t>
            </a:r>
            <a:r>
              <a:rPr lang="ko-KR" altLang="en-US" sz="1200"/>
              <a:t>양수이거나 </a:t>
            </a:r>
            <a:r>
              <a:rPr lang="en-US" altLang="ko-KR" sz="1200"/>
              <a:t>0</a:t>
            </a:r>
            <a:r>
              <a:rPr lang="ko-KR" altLang="en-US" sz="1200"/>
              <a:t>이다</a:t>
            </a:r>
            <a:r>
              <a:rPr lang="en-US" altLang="ko-KR" sz="1200"/>
              <a:t>)</a:t>
            </a:r>
          </a:p>
          <a:p>
            <a:r>
              <a:rPr lang="ko-KR" altLang="en-US" sz="1200"/>
              <a:t>음의 정부호 행렬의 고윳값은 모두 음수이다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음의 준정부호 행렬의 고윳값은 양수가 아니다 </a:t>
            </a:r>
            <a:r>
              <a:rPr lang="en-US" altLang="ko-KR" sz="1200"/>
              <a:t>(</a:t>
            </a:r>
            <a:r>
              <a:rPr lang="ko-KR" altLang="en-US" sz="1200"/>
              <a:t>즉</a:t>
            </a:r>
            <a:r>
              <a:rPr lang="en-US" altLang="ko-KR" sz="1200"/>
              <a:t>, </a:t>
            </a:r>
            <a:r>
              <a:rPr lang="ko-KR" altLang="en-US" sz="1200"/>
              <a:t>음수이거나 </a:t>
            </a:r>
            <a:r>
              <a:rPr lang="en-US" altLang="ko-KR" sz="1200"/>
              <a:t>0</a:t>
            </a:r>
            <a:r>
              <a:rPr lang="ko-KR" altLang="en-US" sz="1200"/>
              <a:t>이다</a:t>
            </a:r>
            <a:r>
              <a:rPr lang="en-US" altLang="ko-KR" sz="1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600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분해란</a:t>
                </a:r>
                <a:r>
                  <a:rPr lang="en-US" altLang="ko-KR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정수 </a:t>
                </a:r>
                <a:r>
                  <a:rPr lang="en-US" altLang="ko-KR" dirty="0"/>
                  <a:t>3717</a:t>
                </a:r>
                <a:r>
                  <a:rPr lang="ko-KR" altLang="en-US" dirty="0"/>
                  <a:t>은 특성이 보이지 않지만</a:t>
                </a:r>
                <a:r>
                  <a:rPr lang="en-US" altLang="ko-KR" dirty="0"/>
                  <a:t>, 3*3*7*59</a:t>
                </a:r>
                <a:r>
                  <a:rPr lang="ko-KR" altLang="en-US" dirty="0"/>
                  <a:t>로 소인수 분해를 하면 특성이 보이듯이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:r>
                  <a:rPr lang="ko-KR" altLang="en-US" dirty="0"/>
                  <a:t>행렬도 분해하면 여러모로 유용함</a:t>
                </a:r>
                <a:endParaRPr lang="en-US" altLang="ko-KR" dirty="0"/>
              </a:p>
              <a:p>
                <a:r>
                  <a:rPr lang="ko-KR" altLang="en-US" dirty="0" err="1"/>
                  <a:t>고윳값과</a:t>
                </a:r>
                <a:r>
                  <a:rPr lang="ko-KR" altLang="en-US" dirty="0"/>
                  <a:t> 고유 벡터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고유 벡터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고윳값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𝜆</m:t>
                    </m:r>
                  </m:oMath>
                </a14:m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들어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=3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=3,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6" y="3212976"/>
            <a:ext cx="11239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030" y="3255838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08151" y="1093386"/>
            <a:ext cx="5976664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행렬에서 분해</a:t>
            </a:r>
            <a:r>
              <a:rPr lang="en-US" altLang="ko-KR" sz="1200"/>
              <a:t>(decomposition)</a:t>
            </a:r>
            <a:r>
              <a:rPr lang="ko-KR" altLang="en-US" sz="1200"/>
              <a:t>는 다른 말로 인수 분해</a:t>
            </a:r>
            <a:r>
              <a:rPr lang="en-US" altLang="ko-KR" sz="1200"/>
              <a:t>(factorization)</a:t>
            </a:r>
            <a:r>
              <a:rPr lang="ko-KR" altLang="en-US" sz="1200"/>
              <a:t>이라고도 한다</a:t>
            </a:r>
            <a:r>
              <a:rPr lang="en-US" altLang="ko-KR" sz="120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5856" y="2609733"/>
            <a:ext cx="3672408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고유 벡터</a:t>
            </a:r>
            <a:r>
              <a:rPr lang="en-US" altLang="ko-KR" sz="1200"/>
              <a:t>: </a:t>
            </a:r>
            <a:r>
              <a:rPr lang="ko-KR" altLang="en-US" sz="1200"/>
              <a:t>식 </a:t>
            </a:r>
            <a:r>
              <a:rPr lang="en-US" altLang="ko-KR" sz="1200"/>
              <a:t>(2.20)</a:t>
            </a:r>
            <a:r>
              <a:rPr lang="ko-KR" altLang="en-US" sz="1200"/>
              <a:t>을 만족하는 </a:t>
            </a:r>
            <a:r>
              <a:rPr lang="en-US" altLang="ko-KR" sz="1200"/>
              <a:t>0</a:t>
            </a:r>
            <a:r>
              <a:rPr lang="ko-KR" altLang="en-US" sz="1200"/>
              <a:t>이 아닌 벡터</a:t>
            </a:r>
            <a:endParaRPr lang="en-US" altLang="ko-KR" sz="1200"/>
          </a:p>
          <a:p>
            <a:r>
              <a:rPr lang="ko-KR" altLang="en-US" sz="1200"/>
              <a:t>고윳값</a:t>
            </a:r>
            <a:r>
              <a:rPr lang="en-US" altLang="ko-KR" sz="1200"/>
              <a:t>: </a:t>
            </a:r>
            <a:r>
              <a:rPr lang="ko-KR" altLang="en-US" sz="1200"/>
              <a:t>고유 벡터에 대응하는 실수 람다값</a:t>
            </a:r>
            <a:endParaRPr lang="en-US" altLang="ko-KR" sz="1200"/>
          </a:p>
        </p:txBody>
      </p:sp>
      <p:sp>
        <p:nvSpPr>
          <p:cNvPr id="8" name="TextBox 7"/>
          <p:cNvSpPr txBox="1"/>
          <p:nvPr/>
        </p:nvSpPr>
        <p:spPr>
          <a:xfrm>
            <a:off x="3779912" y="3288788"/>
            <a:ext cx="396044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1200"/>
              <a:t>m x m </a:t>
            </a:r>
            <a:r>
              <a:rPr lang="ko-KR" altLang="en-US" sz="1200"/>
              <a:t>행렬은 최대 </a:t>
            </a:r>
            <a:r>
              <a:rPr lang="en-US" altLang="ko-KR" sz="1200"/>
              <a:t>m</a:t>
            </a:r>
            <a:r>
              <a:rPr lang="ko-KR" altLang="en-US" sz="1200"/>
              <a:t>개의 고윳값과 고유 벡터를 가짐</a:t>
            </a:r>
            <a:r>
              <a:rPr lang="en-US" altLang="ko-KR" sz="120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11760" y="4510861"/>
            <a:ext cx="396044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고유값들이 모두 </a:t>
            </a:r>
            <a:r>
              <a:rPr lang="en-US" altLang="ko-KR" sz="1200"/>
              <a:t>0</a:t>
            </a:r>
            <a:r>
              <a:rPr lang="ko-KR" altLang="en-US" sz="1200"/>
              <a:t>이 아니고 모두 양수이므로</a:t>
            </a:r>
            <a:r>
              <a:rPr lang="en-US" altLang="ko-KR" sz="1200"/>
              <a:t>,</a:t>
            </a:r>
          </a:p>
          <a:p>
            <a:r>
              <a:rPr lang="en-US" altLang="ko-KR" sz="1200"/>
              <a:t>A</a:t>
            </a:r>
            <a:r>
              <a:rPr lang="ko-KR" altLang="en-US" sz="1200"/>
              <a:t>는 역행렬을 가지고</a:t>
            </a:r>
            <a:r>
              <a:rPr lang="en-US" altLang="ko-KR" sz="1200"/>
              <a:t>,</a:t>
            </a:r>
          </a:p>
          <a:p>
            <a:r>
              <a:rPr lang="en-US" altLang="ko-KR" sz="1200"/>
              <a:t>A^T A</a:t>
            </a:r>
            <a:r>
              <a:rPr lang="ko-KR" altLang="en-US" sz="1200"/>
              <a:t>는 양의 정부호 대칭행렬이다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581838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고윳값과</a:t>
            </a:r>
            <a:r>
              <a:rPr lang="ko-KR" altLang="en-US" dirty="0"/>
              <a:t> 고유 벡터의</a:t>
            </a:r>
            <a:r>
              <a:rPr lang="en-US" altLang="ko-KR" dirty="0"/>
              <a:t> </a:t>
            </a:r>
            <a:r>
              <a:rPr lang="ko-KR" altLang="en-US" dirty="0"/>
              <a:t>기하학적 해석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563069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27784" y="4704819"/>
            <a:ext cx="396044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ko-KR" sz="1200"/>
              <a:t>A</a:t>
            </a:r>
            <a:r>
              <a:rPr lang="ko-KR" altLang="en-US" sz="1200"/>
              <a:t>행렬이 의해 벡터들이 변환된다고 할 때</a:t>
            </a:r>
            <a:r>
              <a:rPr lang="en-US" altLang="ko-KR" sz="1200"/>
              <a:t>,</a:t>
            </a:r>
          </a:p>
          <a:p>
            <a:r>
              <a:rPr lang="ko-KR" altLang="en-US" sz="1200"/>
              <a:t>고유 벡터들은 방향은 바뀌지 않고 크기만 바뀐다</a:t>
            </a:r>
            <a:r>
              <a:rPr lang="en-US" altLang="ko-KR" sz="120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7784" y="5301208"/>
            <a:ext cx="396044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모든 고유 벡터는 내적이 </a:t>
            </a:r>
            <a:r>
              <a:rPr lang="en-US" altLang="ko-KR" sz="1200"/>
              <a:t>0</a:t>
            </a:r>
            <a:r>
              <a:rPr lang="ko-KR" altLang="en-US" sz="1200"/>
              <a:t>이므로 서로 직교</a:t>
            </a:r>
            <a:r>
              <a:rPr lang="en-US" altLang="ko-KR" sz="1200"/>
              <a:t>(orthogonal)</a:t>
            </a:r>
            <a:r>
              <a:rPr lang="ko-KR" altLang="en-US" sz="1200"/>
              <a:t>이다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9978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고윳값</a:t>
                </a:r>
                <a:r>
                  <a:rPr lang="ko-KR" altLang="en-US" dirty="0"/>
                  <a:t> 분해</a:t>
                </a:r>
                <a:r>
                  <a:rPr lang="en-US" altLang="ko-KR" baseline="30000" dirty="0" err="1"/>
                  <a:t>eigen</a:t>
                </a:r>
                <a:r>
                  <a:rPr lang="en-US" altLang="ko-KR" baseline="30000" dirty="0"/>
                  <a:t> value</a:t>
                </a:r>
                <a:r>
                  <a:rPr lang="ko-KR" altLang="en-US" baseline="30000" dirty="0"/>
                  <a:t> </a:t>
                </a:r>
                <a:r>
                  <a:rPr lang="en-US" altLang="ko-KR" baseline="30000" dirty="0"/>
                  <a:t>decomposition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행렬이고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𝚲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고윳값을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대각선에 배치한 대각행렬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예를 들어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고윳값</a:t>
                </a:r>
                <a:r>
                  <a:rPr lang="ko-KR" altLang="en-US" dirty="0"/>
                  <a:t> 분해는 </a:t>
                </a:r>
                <a:r>
                  <a:rPr lang="ko-KR" altLang="en-US" dirty="0" err="1"/>
                  <a:t>정사각행렬에만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적용 가능한데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기계 학습에서는 </a:t>
                </a:r>
                <a:r>
                  <a:rPr lang="ko-KR" altLang="en-US" dirty="0" err="1"/>
                  <a:t>정사각행렬이</a:t>
                </a:r>
                <a:r>
                  <a:rPr lang="ko-KR" altLang="en-US" dirty="0"/>
                  <a:t> 아닌 경우의 분해도 필요하므로 </a:t>
                </a:r>
                <a:r>
                  <a:rPr lang="ko-KR" altLang="en-US" dirty="0" err="1"/>
                  <a:t>고윳값</a:t>
                </a:r>
                <a:r>
                  <a:rPr lang="ko-KR" altLang="en-US" dirty="0"/>
                  <a:t> 분해는 한계를 가짐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5048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983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/>
                  <a:t>특잇값</a:t>
                </a:r>
                <a:r>
                  <a:rPr lang="ko-KR" altLang="en-US" dirty="0"/>
                  <a:t> 분해</a:t>
                </a:r>
                <a:r>
                  <a:rPr lang="en-US" altLang="ko-KR" baseline="30000" dirty="0"/>
                  <a:t>SVD(singular value decomposition)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왼쪽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오른쪽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𝚺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고윳값의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제곱근을 대각선에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대각행렬 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5" y="1491172"/>
            <a:ext cx="6191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4" y="3501008"/>
            <a:ext cx="641037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09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샘플을 특징 벡터로</a:t>
            </a:r>
            <a:r>
              <a:rPr lang="en-US" altLang="ko-KR" baseline="30000" dirty="0"/>
              <a:t>feature vector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데이터에서 꽃받침의 길이</a:t>
            </a:r>
            <a:r>
              <a:rPr lang="en-US" altLang="ko-KR" dirty="0"/>
              <a:t>, </a:t>
            </a:r>
            <a:r>
              <a:rPr lang="ko-KR" altLang="en-US" dirty="0"/>
              <a:t>꽃받침의 너비</a:t>
            </a:r>
            <a:r>
              <a:rPr lang="en-US" altLang="ko-KR" dirty="0"/>
              <a:t>, </a:t>
            </a:r>
            <a:r>
              <a:rPr lang="ko-KR" altLang="en-US" dirty="0"/>
              <a:t>꽃잎의 길이</a:t>
            </a:r>
            <a:r>
              <a:rPr lang="en-US" altLang="ko-KR" dirty="0"/>
              <a:t>, </a:t>
            </a:r>
            <a:r>
              <a:rPr lang="ko-KR" altLang="en-US" dirty="0"/>
              <a:t>꽃잎의 너비라는</a:t>
            </a:r>
            <a:r>
              <a:rPr lang="en-US" altLang="ko-KR" dirty="0"/>
              <a:t> 4</a:t>
            </a:r>
            <a:r>
              <a:rPr lang="ko-KR" altLang="en-US" dirty="0"/>
              <a:t>개의 특징이 각각 </a:t>
            </a:r>
            <a:r>
              <a:rPr lang="en-US" altLang="ko-KR" dirty="0"/>
              <a:t>5.1, 3.5, 1.4, 0.2</a:t>
            </a:r>
            <a:r>
              <a:rPr lang="ko-KR" altLang="en-US" dirty="0"/>
              <a:t>인 샘플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특징 벡터를 첨자로 구분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20" y="2780928"/>
            <a:ext cx="2212851" cy="10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69" y="4653136"/>
            <a:ext cx="6780659" cy="113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2.2.1 </a:t>
            </a:r>
            <a:r>
              <a:rPr lang="ko-KR" altLang="en-US" dirty="0"/>
              <a:t>확률 기초</a:t>
            </a:r>
            <a:endParaRPr lang="en-US" altLang="ko-KR" dirty="0"/>
          </a:p>
          <a:p>
            <a:r>
              <a:rPr lang="en-US" altLang="ko-KR" dirty="0"/>
              <a:t>2.2.2 </a:t>
            </a:r>
            <a:r>
              <a:rPr lang="ko-KR" altLang="en-US" dirty="0" err="1"/>
              <a:t>베이즈</a:t>
            </a:r>
            <a:r>
              <a:rPr lang="ko-KR" altLang="en-US" dirty="0"/>
              <a:t> 정리와 기계 학습</a:t>
            </a:r>
            <a:endParaRPr lang="en-US" altLang="ko-KR" dirty="0"/>
          </a:p>
          <a:p>
            <a:r>
              <a:rPr lang="en-US" altLang="ko-KR" dirty="0"/>
              <a:t>2.2.3 </a:t>
            </a:r>
            <a:r>
              <a:rPr lang="ko-KR" altLang="en-US" dirty="0"/>
              <a:t>최대 우도</a:t>
            </a:r>
            <a:endParaRPr lang="en-US" altLang="ko-KR" dirty="0"/>
          </a:p>
          <a:p>
            <a:r>
              <a:rPr lang="en-US" altLang="ko-KR" dirty="0"/>
              <a:t>2.2.4 </a:t>
            </a:r>
            <a:r>
              <a:rPr lang="ko-KR" altLang="en-US" dirty="0"/>
              <a:t>평균과 분산</a:t>
            </a:r>
            <a:endParaRPr lang="en-US" altLang="ko-KR" dirty="0"/>
          </a:p>
          <a:p>
            <a:r>
              <a:rPr lang="en-US" altLang="ko-KR" dirty="0"/>
              <a:t>2.2.5 </a:t>
            </a:r>
            <a:r>
              <a:rPr lang="ko-KR" altLang="en-US" dirty="0"/>
              <a:t>유용한 확률분포</a:t>
            </a:r>
            <a:endParaRPr lang="en-US" altLang="ko-KR" dirty="0"/>
          </a:p>
          <a:p>
            <a:r>
              <a:rPr lang="en-US" altLang="ko-KR" dirty="0"/>
              <a:t>2.2.6 </a:t>
            </a:r>
            <a:r>
              <a:rPr lang="ko-KR" altLang="en-US" dirty="0"/>
              <a:t>정보이론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기계 학습이 처리할 데이터는 불확실한 세상에서 발생하므로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FF"/>
                </a:solidFill>
              </a:rPr>
              <a:t>불확실성</a:t>
            </a:r>
            <a:r>
              <a:rPr lang="ko-KR" altLang="en-US" dirty="0"/>
              <a:t>을 다루는 확률과 통계를 잘 활용해야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8176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확률변수</a:t>
            </a:r>
            <a:r>
              <a:rPr lang="en-US" altLang="ko-KR" baseline="30000" dirty="0"/>
              <a:t>random variable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윷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다섯 가지 경우 중 한 값을 갖는 확률변수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도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걸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윷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5" y="2276872"/>
            <a:ext cx="73914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83483" y="1078577"/>
            <a:ext cx="936104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랜덤 변수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98778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/>
                  <a:t>확률분포</a:t>
                </a:r>
                <a:r>
                  <a:rPr lang="en-US" altLang="ko-KR" baseline="30000"/>
                  <a:t> probability distribution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확률벡터</a:t>
                </a:r>
                <a:r>
                  <a:rPr lang="en-US" altLang="ko-KR" baseline="30000" dirty="0"/>
                  <a:t>random vector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Iris</a:t>
                </a:r>
                <a:r>
                  <a:rPr lang="ko-KR" altLang="en-US" dirty="0"/>
                  <a:t>에서 확률벡터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차원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길이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너비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길이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너비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1484784"/>
            <a:ext cx="766616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2204864"/>
            <a:ext cx="4752528" cy="22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245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간단한 확률실험 장치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주머니에서 번호를 뽑은 다음</a:t>
            </a:r>
            <a:r>
              <a:rPr lang="en-US" altLang="ko-KR" dirty="0"/>
              <a:t>, </a:t>
            </a:r>
            <a:r>
              <a:rPr lang="ko-KR" altLang="en-US" dirty="0"/>
              <a:t>번호에 따라 해당 병에서 공을 뽑고 색을 관찰함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번호를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공의 색을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라는 확률변수로 표현하면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∈{①,②,③},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ko-KR" altLang="en-US" dirty="0">
                <a:cs typeface="Times New Roman" pitchFamily="18" charset="0"/>
              </a:rPr>
              <a:t>파랑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하양</a:t>
            </a:r>
            <a:r>
              <a:rPr lang="en-US" altLang="ko-KR" dirty="0">
                <a:cs typeface="Times New Roman" pitchFamily="18" charset="0"/>
              </a:rPr>
              <a:t>}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110635" cy="195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3608" y="5424899"/>
            <a:ext cx="561662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대부분</a:t>
            </a:r>
            <a:r>
              <a:rPr lang="en-US" altLang="ko-KR" sz="1200"/>
              <a:t> </a:t>
            </a:r>
            <a:r>
              <a:rPr lang="ko-KR" altLang="en-US" sz="1200"/>
              <a:t>상황에서 여러 사건이 순차적 또는 동시에 일어난다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여기서 순차적이라는 의미와 동시에라는 의미는 같다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415953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곱 규칙과 합 규칙</a:t>
            </a:r>
            <a:endParaRPr lang="en-US" altLang="ko-KR" dirty="0"/>
          </a:p>
          <a:p>
            <a:pPr lvl="1"/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>
                <a:cs typeface="Times New Roman" pitchFamily="18" charset="0"/>
              </a:rPr>
              <a:t>번</a:t>
            </a:r>
            <a:r>
              <a:rPr lang="en-US" altLang="ko-KR" dirty="0">
                <a:cs typeface="Times New Roman" pitchFamily="18" charset="0"/>
              </a:rPr>
              <a:t> </a:t>
            </a:r>
            <a:r>
              <a:rPr lang="ko-KR" altLang="en-US" dirty="0">
                <a:cs typeface="Times New Roman" pitchFamily="18" charset="0"/>
              </a:rPr>
              <a:t>카드를 뽑을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=①)=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(①)=1/8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카드는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>
                <a:cs typeface="Times New Roman" pitchFamily="18" charset="0"/>
              </a:rPr>
              <a:t>번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공은 하양일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=①,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(①,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결합확률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곱 규칙</a:t>
            </a:r>
            <a:endParaRPr lang="en-US" altLang="ko-K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하얀 공이 뽑힐 확률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합 규칙</a:t>
            </a:r>
            <a:endParaRPr lang="en-US" altLang="ko-K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1" y="2132856"/>
            <a:ext cx="6066165" cy="5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0" y="3165393"/>
            <a:ext cx="77247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4244709"/>
            <a:ext cx="6312869" cy="9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5589240"/>
            <a:ext cx="7622431" cy="79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27984" y="5229200"/>
            <a:ext cx="3672408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어떤 확률을 </a:t>
            </a:r>
            <a:r>
              <a:rPr lang="en-US" altLang="ko-KR" sz="1200"/>
              <a:t>marginal out</a:t>
            </a:r>
            <a:r>
              <a:rPr lang="ko-KR" altLang="en-US" sz="1200"/>
              <a:t>할 때 합 규칙을 사용</a:t>
            </a:r>
            <a:r>
              <a:rPr lang="en-US" altLang="ko-KR" sz="120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5976" y="2780928"/>
            <a:ext cx="4536504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ko-KR" altLang="en-US" sz="1200"/>
              <a:t>조건부 확률을 사용해서 결합확률을 구할 때 곱 규칙을 사용</a:t>
            </a:r>
            <a:r>
              <a:rPr lang="en-US" altLang="ko-KR" sz="1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8909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베이즈</a:t>
            </a:r>
            <a:r>
              <a:rPr lang="ko-KR" altLang="en-US" dirty="0"/>
              <a:t> 정리 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(2.26))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다음 질문을</a:t>
            </a:r>
            <a:r>
              <a:rPr lang="en-US" altLang="ko-KR" dirty="0"/>
              <a:t> </a:t>
            </a:r>
            <a:r>
              <a:rPr lang="ko-KR" altLang="en-US" dirty="0"/>
              <a:t>식 </a:t>
            </a:r>
            <a:r>
              <a:rPr lang="en-US" altLang="ko-KR" dirty="0"/>
              <a:t>(2.27)</a:t>
            </a:r>
            <a:r>
              <a:rPr lang="ko-KR" altLang="en-US" dirty="0"/>
              <a:t>로 쓸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58769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2667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56" y="2486422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55576" y="265787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4" y="3753055"/>
            <a:ext cx="8192591" cy="28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6226614" cy="46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96136" y="3140968"/>
            <a:ext cx="3038189" cy="4308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번호를 </a:t>
            </a:r>
            <a:r>
              <a:rPr lang="en-US" altLang="ko-KR" sz="1050"/>
              <a:t>y, </a:t>
            </a:r>
            <a:r>
              <a:rPr lang="ko-KR" altLang="en-US" sz="1050"/>
              <a:t>공의 색을 </a:t>
            </a:r>
            <a:r>
              <a:rPr lang="en-US" altLang="ko-KR" sz="1050"/>
              <a:t>x</a:t>
            </a:r>
            <a:r>
              <a:rPr lang="ko-KR" altLang="en-US" sz="1050"/>
              <a:t>라는 확률변수로 표현하면 정의역은 </a:t>
            </a:r>
            <a:r>
              <a:rPr lang="en-US" altLang="ko-KR" sz="1050"/>
              <a:t>y∈{①,②,③}, x∈{</a:t>
            </a:r>
            <a:r>
              <a:rPr lang="ko-KR" altLang="en-US" sz="1050"/>
              <a:t>파랑</a:t>
            </a:r>
            <a:r>
              <a:rPr lang="en-US" altLang="ko-KR" sz="1050"/>
              <a:t>, </a:t>
            </a:r>
            <a:r>
              <a:rPr lang="ko-KR" altLang="en-US" sz="1050"/>
              <a:t>하양</a:t>
            </a:r>
            <a:r>
              <a:rPr lang="en-US" altLang="ko-KR" sz="1050"/>
              <a:t>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74620" y="5229200"/>
            <a:ext cx="5923594" cy="10618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/>
              <a:t>P(y | x)</a:t>
            </a:r>
            <a:r>
              <a:rPr lang="ko-KR" altLang="en-US" sz="1050"/>
              <a:t>라는 확률의 식을 그대로 사용해서 구하긴 쉽지 않다</a:t>
            </a:r>
            <a:r>
              <a:rPr lang="en-US" altLang="ko-KR" sz="1050"/>
              <a:t>.</a:t>
            </a:r>
          </a:p>
          <a:p>
            <a:r>
              <a:rPr lang="ko-KR" altLang="en-US" sz="1050"/>
              <a:t>왜냐면 </a:t>
            </a:r>
            <a:r>
              <a:rPr lang="en-US" altLang="ko-KR" sz="1050"/>
              <a:t>x</a:t>
            </a:r>
            <a:r>
              <a:rPr lang="ko-KR" altLang="en-US" sz="1050"/>
              <a:t>의 </a:t>
            </a:r>
            <a:r>
              <a:rPr lang="en-US" altLang="ko-KR" sz="1050"/>
              <a:t>sample space</a:t>
            </a:r>
            <a:r>
              <a:rPr lang="ko-KR" altLang="en-US" sz="1050"/>
              <a:t>가 크기 때문이다</a:t>
            </a:r>
            <a:r>
              <a:rPr lang="en-US" altLang="ko-KR" sz="1050"/>
              <a:t>. (</a:t>
            </a:r>
            <a:r>
              <a:rPr lang="ko-KR" altLang="en-US" sz="1050"/>
              <a:t>여기선 그나마 단순하지만 보통 매우 복잡하다</a:t>
            </a:r>
            <a:r>
              <a:rPr lang="en-US" altLang="ko-KR" sz="1050"/>
              <a:t>)</a:t>
            </a:r>
          </a:p>
          <a:p>
            <a:r>
              <a:rPr lang="en-US" altLang="ko-KR" sz="1050"/>
              <a:t>P(y | x)</a:t>
            </a:r>
            <a:r>
              <a:rPr lang="ko-KR" altLang="en-US" sz="1050"/>
              <a:t>는 사후확률과 같다</a:t>
            </a:r>
            <a:r>
              <a:rPr lang="en-US" altLang="ko-KR" sz="1050"/>
              <a:t>.</a:t>
            </a:r>
          </a:p>
          <a:p>
            <a:endParaRPr lang="en-US" altLang="ko-KR" sz="1050"/>
          </a:p>
          <a:p>
            <a:r>
              <a:rPr lang="ko-KR" altLang="en-US" sz="1050"/>
              <a:t>베이즈 정리를 사용하면 </a:t>
            </a:r>
            <a:r>
              <a:rPr lang="en-US" altLang="ko-KR" sz="1050"/>
              <a:t>sample space</a:t>
            </a:r>
            <a:r>
              <a:rPr lang="ko-KR" altLang="en-US" sz="1050"/>
              <a:t>를 축소시킬 수 있다</a:t>
            </a:r>
            <a:r>
              <a:rPr lang="en-US" altLang="ko-KR" sz="1050"/>
              <a:t>.</a:t>
            </a:r>
          </a:p>
          <a:p>
            <a:r>
              <a:rPr lang="ko-KR" altLang="en-US" sz="1050"/>
              <a:t>이에 따라 확률을 구하기</a:t>
            </a:r>
            <a:r>
              <a:rPr lang="en-US" altLang="ko-KR" sz="1050"/>
              <a:t>(inference) </a:t>
            </a:r>
            <a:r>
              <a:rPr lang="ko-KR" altLang="en-US" sz="1050"/>
              <a:t>쉬워진다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671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err="1"/>
              <a:t>베이즈</a:t>
            </a:r>
            <a:r>
              <a:rPr lang="ko-KR" altLang="en-US" dirty="0"/>
              <a:t> 정리 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(2.26))</a:t>
            </a:r>
          </a:p>
          <a:p>
            <a:pPr lvl="1"/>
            <a:r>
              <a:rPr lang="ko-KR" altLang="en-US" dirty="0" err="1"/>
              <a:t>베이즈</a:t>
            </a:r>
            <a:r>
              <a:rPr lang="ko-KR" altLang="en-US" dirty="0"/>
              <a:t> 정리를 적용하면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세 가지 경우에 대해 확률을 계산하면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err="1">
                <a:solidFill>
                  <a:srgbClr val="0000FF"/>
                </a:solidFill>
              </a:rPr>
              <a:t>베이즈</a:t>
            </a:r>
            <a:r>
              <a:rPr lang="ko-KR" altLang="en-US" dirty="0">
                <a:solidFill>
                  <a:srgbClr val="0000FF"/>
                </a:solidFill>
              </a:rPr>
              <a:t> 정리의 해석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72867"/>
            <a:ext cx="4992546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3" y="2492896"/>
            <a:ext cx="330974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3415832"/>
            <a:ext cx="3287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>
                <a:cs typeface="Times New Roman" pitchFamily="18" charset="0"/>
              </a:rPr>
              <a:t>③</a:t>
            </a:r>
            <a:r>
              <a:rPr lang="ko-KR" altLang="en-US" sz="2000" dirty="0">
                <a:cs typeface="Times New Roman" pitchFamily="18" charset="0"/>
              </a:rPr>
              <a:t>번</a:t>
            </a:r>
            <a:r>
              <a:rPr lang="en-US" altLang="ko-KR" sz="2000" dirty="0">
                <a:cs typeface="Times New Roman" pitchFamily="18" charset="0"/>
              </a:rPr>
              <a:t> </a:t>
            </a:r>
            <a:r>
              <a:rPr lang="ko-KR" altLang="en-US" sz="2000" dirty="0">
                <a:cs typeface="Times New Roman" pitchFamily="18" charset="0"/>
              </a:rPr>
              <a:t>병일 확률이 가장 높음</a:t>
            </a:r>
            <a:endParaRPr lang="ko-KR" altLang="en-US" sz="20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201207" y="36444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46" y="5067638"/>
            <a:ext cx="2426767" cy="95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115934" y="2492896"/>
            <a:ext cx="3038189" cy="43088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번호를 </a:t>
            </a:r>
            <a:r>
              <a:rPr lang="en-US" altLang="ko-KR" sz="1050"/>
              <a:t>y, </a:t>
            </a:r>
            <a:r>
              <a:rPr lang="ko-KR" altLang="en-US" sz="1050"/>
              <a:t>공의 색을 </a:t>
            </a:r>
            <a:r>
              <a:rPr lang="en-US" altLang="ko-KR" sz="1050"/>
              <a:t>x</a:t>
            </a:r>
            <a:r>
              <a:rPr lang="ko-KR" altLang="en-US" sz="1050"/>
              <a:t>라는 확률변수로 표현하면 정의역은 </a:t>
            </a:r>
            <a:r>
              <a:rPr lang="en-US" altLang="ko-KR" sz="1050"/>
              <a:t>y∈{①,②,③}, x∈{</a:t>
            </a:r>
            <a:r>
              <a:rPr lang="ko-KR" altLang="en-US" sz="1050"/>
              <a:t>파랑</a:t>
            </a:r>
            <a:r>
              <a:rPr lang="en-US" altLang="ko-KR" sz="1050"/>
              <a:t>, </a:t>
            </a:r>
            <a:r>
              <a:rPr lang="ko-KR" altLang="en-US" sz="1050"/>
              <a:t>하양</a:t>
            </a:r>
            <a:r>
              <a:rPr lang="en-US" altLang="ko-KR" sz="1050"/>
              <a:t>}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88024" y="3968914"/>
            <a:ext cx="4176464" cy="90024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세 병 중에서 어떤 경우가 좋은지 선택</a:t>
            </a:r>
            <a:r>
              <a:rPr lang="en-US" altLang="ko-KR" sz="1050"/>
              <a:t>(</a:t>
            </a:r>
            <a:r>
              <a:rPr lang="ko-KR" altLang="en-US" sz="1050"/>
              <a:t>추정</a:t>
            </a:r>
            <a:r>
              <a:rPr lang="en-US" altLang="ko-KR" sz="1050"/>
              <a:t>)</a:t>
            </a:r>
            <a:r>
              <a:rPr lang="ko-KR" altLang="en-US" sz="1050"/>
              <a:t>하는 입장이기 때문에</a:t>
            </a:r>
            <a:endParaRPr lang="en-US" altLang="ko-KR" sz="1050"/>
          </a:p>
          <a:p>
            <a:r>
              <a:rPr lang="ko-KR" altLang="en-US" sz="1050"/>
              <a:t>우도와 사전확률만 계산하면 된다</a:t>
            </a:r>
            <a:r>
              <a:rPr lang="en-US" altLang="ko-KR" sz="1050"/>
              <a:t>. (</a:t>
            </a:r>
            <a:r>
              <a:rPr lang="ko-KR" altLang="en-US" sz="1050"/>
              <a:t>상대적인 우열만 가리면 됨</a:t>
            </a:r>
            <a:r>
              <a:rPr lang="en-US" altLang="ko-KR" sz="1050"/>
              <a:t>)</a:t>
            </a:r>
          </a:p>
          <a:p>
            <a:endParaRPr lang="en-US" altLang="ko-KR" sz="1050"/>
          </a:p>
          <a:p>
            <a:r>
              <a:rPr lang="ko-KR" altLang="en-US" sz="1050"/>
              <a:t>분모의 </a:t>
            </a:r>
            <a:r>
              <a:rPr lang="en-US" altLang="ko-KR" sz="1050"/>
              <a:t>p(x)</a:t>
            </a:r>
            <a:r>
              <a:rPr lang="ko-KR" altLang="en-US" sz="1050"/>
              <a:t>확률은 구하기 어려운데</a:t>
            </a:r>
            <a:r>
              <a:rPr lang="en-US" altLang="ko-KR" sz="1050"/>
              <a:t>..</a:t>
            </a:r>
            <a:r>
              <a:rPr lang="ko-KR" altLang="en-US" sz="1050"/>
              <a:t> 여기서 개이득으로 구할 필요가 없어짐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1348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학습에 적용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 분류 문제</a:t>
            </a:r>
            <a:endParaRPr lang="en-US" altLang="ko-KR" dirty="0"/>
          </a:p>
          <a:p>
            <a:pPr lvl="2"/>
            <a:r>
              <a:rPr lang="ko-KR" altLang="en-US" dirty="0"/>
              <a:t>특징 벡터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부류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en-US" altLang="ko-KR" dirty="0" err="1">
                <a:cs typeface="Times New Roman" pitchFamily="18" charset="0"/>
              </a:rPr>
              <a:t>setosa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en-US" altLang="ko-KR" dirty="0" err="1">
                <a:cs typeface="Times New Roman" pitchFamily="18" charset="0"/>
              </a:rPr>
              <a:t>versicolor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en-US" altLang="ko-KR" dirty="0" err="1">
                <a:cs typeface="Times New Roman" pitchFamily="18" charset="0"/>
              </a:rPr>
              <a:t>virginica</a:t>
            </a:r>
            <a:r>
              <a:rPr lang="en-US" altLang="ko-KR" dirty="0">
                <a:cs typeface="Times New Roman" pitchFamily="18" charset="0"/>
              </a:rPr>
              <a:t>}</a:t>
            </a: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분류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문제를 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</a:rPr>
              <a:t>argmax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로 표현하면 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(2.29)</a:t>
            </a: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447675" lvl="2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사후확률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직접 추정하는 일은 아주 단순한 경우를 빼고 불가능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>
                <a:latin typeface="Times New Roman" pitchFamily="18" charset="0"/>
                <a:cs typeface="Times New Roman" pitchFamily="18" charset="0"/>
              </a:rPr>
              <a:t>따라서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베이즈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정리를 </a:t>
            </a:r>
            <a:r>
              <a:rPr lang="ko-KR" altLang="en-US">
                <a:latin typeface="Times New Roman" pitchFamily="18" charset="0"/>
                <a:cs typeface="Times New Roman" pitchFamily="18" charset="0"/>
              </a:rPr>
              <a:t>이용하여 </a:t>
            </a:r>
            <a:r>
              <a:rPr lang="en-US" altLang="ko-KR" sz="12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1200">
                <a:latin typeface="Times New Roman" pitchFamily="18" charset="0"/>
                <a:cs typeface="Times New Roman" pitchFamily="18" charset="0"/>
              </a:rPr>
              <a:t>우회적으로</a:t>
            </a:r>
            <a:r>
              <a:rPr lang="en-US" altLang="ko-KR" sz="120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>
                <a:latin typeface="Times New Roman" pitchFamily="18" charset="0"/>
                <a:cs typeface="Times New Roman" pitchFamily="18" charset="0"/>
              </a:rPr>
              <a:t>추정함 </a:t>
            </a:r>
            <a:r>
              <a:rPr lang="en-US" altLang="ko-KR" sz="12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1200">
                <a:latin typeface="Times New Roman" pitchFamily="18" charset="0"/>
                <a:cs typeface="Times New Roman" pitchFamily="18" charset="0"/>
              </a:rPr>
              <a:t>사후확률을 간접적으로 계산</a:t>
            </a:r>
            <a:r>
              <a:rPr lang="en-US" altLang="ko-KR" sz="120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/>
              <a:t>사전확률은 식 </a:t>
            </a:r>
            <a:r>
              <a:rPr lang="en-US" altLang="ko-KR" dirty="0"/>
              <a:t>(2.30)</a:t>
            </a:r>
            <a:r>
              <a:rPr lang="ko-KR" altLang="en-US" dirty="0"/>
              <a:t>으로 추정</a:t>
            </a:r>
            <a:endParaRPr lang="en-US" altLang="ko-KR" dirty="0"/>
          </a:p>
          <a:p>
            <a:pPr lvl="2"/>
            <a:r>
              <a:rPr lang="ko-KR" altLang="en-US" dirty="0" err="1"/>
              <a:t>우도는</a:t>
            </a:r>
            <a:r>
              <a:rPr lang="ko-KR" altLang="en-US" dirty="0"/>
              <a:t> </a:t>
            </a:r>
            <a:r>
              <a:rPr lang="en-US" altLang="ko-KR" dirty="0"/>
              <a:t>6.4</a:t>
            </a:r>
            <a:r>
              <a:rPr lang="ko-KR" altLang="en-US" dirty="0"/>
              <a:t>절의 밀도 추정 기법으로 추정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80583"/>
            <a:ext cx="6813426" cy="54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5" y="3176556"/>
            <a:ext cx="7884368" cy="90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779" y="5640169"/>
            <a:ext cx="2608573" cy="5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057" y="5778971"/>
            <a:ext cx="7143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99592" y="4797152"/>
            <a:ext cx="6981923" cy="2539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/>
              <a:t>x</a:t>
            </a:r>
            <a:r>
              <a:rPr lang="ko-KR" altLang="en-US" sz="1050"/>
              <a:t>가 만드는 공간은 무수히 많은 점을 가지므로</a:t>
            </a:r>
            <a:r>
              <a:rPr lang="en-US" altLang="ko-KR" sz="1050"/>
              <a:t>, </a:t>
            </a:r>
            <a:r>
              <a:rPr lang="ko-KR" altLang="en-US" sz="1050"/>
              <a:t>이 모든 점에 대해 확률을 일일이 표현할 수 없음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971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b="1"/>
              <a:t>우도</a:t>
            </a:r>
            <a:r>
              <a:rPr lang="en-US" altLang="ko-KR" b="1"/>
              <a:t>(x | y)</a:t>
            </a:r>
            <a:r>
              <a:rPr lang="ko-KR" altLang="en-US" b="1"/>
              <a:t> </a:t>
            </a:r>
            <a:r>
              <a:rPr lang="en-US" altLang="ko-KR" b="1"/>
              <a:t>vs. </a:t>
            </a:r>
            <a:r>
              <a:rPr lang="ko-KR" altLang="en-US" b="1"/>
              <a:t>사후확률</a:t>
            </a:r>
            <a:r>
              <a:rPr lang="en-US" altLang="ko-KR" b="1"/>
              <a:t>(P(y | x))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467544" y="1611957"/>
            <a:ext cx="8208912" cy="101566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 anchor="t">
            <a:spAutoFit/>
          </a:bodyPr>
          <a:lstStyle/>
          <a:p>
            <a:r>
              <a:rPr lang="ko-KR" altLang="en-US" sz="1200" dirty="0"/>
              <a:t>사후확률 대신에 </a:t>
            </a:r>
            <a:r>
              <a:rPr lang="ko-KR" altLang="en-US" sz="1200" dirty="0" err="1"/>
              <a:t>우도를</a:t>
            </a:r>
            <a:r>
              <a:rPr lang="ko-KR" altLang="en-US" sz="1200" dirty="0"/>
              <a:t> 선택하는 것이 </a:t>
            </a:r>
            <a:r>
              <a:rPr lang="ko-KR" altLang="en-US" sz="1200" dirty="0" err="1"/>
              <a:t>베이즈</a:t>
            </a:r>
            <a:r>
              <a:rPr lang="ko-KR" altLang="en-US" sz="1200" dirty="0"/>
              <a:t> 정리의 핵심이다</a:t>
            </a:r>
            <a:r>
              <a:rPr lang="en-US" altLang="ko-KR" sz="1200" dirty="0"/>
              <a:t>. (</a:t>
            </a:r>
            <a:r>
              <a:rPr lang="ko-KR" altLang="en-US" sz="1200" dirty="0"/>
              <a:t>사후확률보다 </a:t>
            </a:r>
            <a:r>
              <a:rPr lang="ko-KR" altLang="en-US" sz="1200" dirty="0" err="1"/>
              <a:t>우도를</a:t>
            </a:r>
            <a:r>
              <a:rPr lang="ko-KR" altLang="en-US" sz="1200" dirty="0"/>
              <a:t> 구하는 것이 훨씬 쉽다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 err="1"/>
              <a:t>우도에서는</a:t>
            </a:r>
            <a:r>
              <a:rPr lang="ko-KR" altLang="en-US" sz="1200" dirty="0"/>
              <a:t> 부류 </a:t>
            </a:r>
            <a:r>
              <a:rPr lang="en-US" altLang="ko-KR" sz="1200" dirty="0"/>
              <a:t>y</a:t>
            </a:r>
            <a:r>
              <a:rPr lang="ko-KR" altLang="en-US" sz="1200" dirty="0"/>
              <a:t>가 고정된 상태라서 다른 부류의 샘플들을 모두 배제한 채 </a:t>
            </a:r>
            <a:r>
              <a:rPr lang="en-US" altLang="ko-KR" sz="1200" dirty="0"/>
              <a:t>y</a:t>
            </a:r>
            <a:r>
              <a:rPr lang="ko-KR" altLang="en-US" sz="1200" dirty="0"/>
              <a:t>에 속하는 샘플만 가지고 확률 분포를 추정하면 되므로</a:t>
            </a:r>
            <a:r>
              <a:rPr lang="en-US" altLang="ko-KR" sz="1200" dirty="0"/>
              <a:t> </a:t>
            </a:r>
            <a:r>
              <a:rPr lang="ko-KR" altLang="en-US" sz="1200" dirty="0"/>
              <a:t>우도 추정이 훨씬 쉽다</a:t>
            </a:r>
            <a:r>
              <a:rPr lang="en-US" altLang="ko-KR" sz="1200" dirty="0"/>
              <a:t>.</a:t>
            </a:r>
            <a:endParaRPr lang="en-US" altLang="ko-KR" sz="1200" dirty="0">
              <a:ea typeface="맑은 고딕"/>
            </a:endParaRPr>
          </a:p>
          <a:p>
            <a:r>
              <a:rPr lang="ko-KR" altLang="en-US" sz="1200" dirty="0"/>
              <a:t>다시 말해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부류별로</a:t>
            </a:r>
            <a:r>
              <a:rPr lang="en-US" altLang="ko-KR" sz="1200" dirty="0"/>
              <a:t> </a:t>
            </a:r>
            <a:r>
              <a:rPr lang="ko-KR" altLang="en-US" sz="1200" dirty="0"/>
              <a:t>독립적으로 확률을 추정할 수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말은 </a:t>
            </a:r>
            <a:r>
              <a:rPr lang="ko-KR" altLang="en-US" sz="1200" dirty="0" err="1"/>
              <a:t>즉슨</a:t>
            </a:r>
            <a:r>
              <a:rPr lang="en-US" altLang="ko-KR" sz="1200" dirty="0"/>
              <a:t>, sample space </a:t>
            </a:r>
            <a:r>
              <a:rPr lang="ko-KR" altLang="en-US" sz="1200" dirty="0"/>
              <a:t>크기를 축소한다고 생각할 수 있다</a:t>
            </a:r>
            <a:r>
              <a:rPr lang="en-US" altLang="ko-KR" sz="1200" dirty="0"/>
              <a:t>.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2476053"/>
            <a:ext cx="8208912" cy="83099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우도 추정은 보통 비지도 학습에서 주로 사용되는 듯 하다</a:t>
            </a:r>
            <a:r>
              <a:rPr lang="en-US" altLang="ko-KR" sz="1200"/>
              <a:t>)</a:t>
            </a:r>
          </a:p>
          <a:p>
            <a:r>
              <a:rPr lang="ko-KR" altLang="en-US" sz="1200"/>
              <a:t>우도 추정에는 여러 가지 확률밀도 추정</a:t>
            </a:r>
            <a:r>
              <a:rPr lang="en-US" altLang="ko-KR" sz="1200"/>
              <a:t>(density estimation)</a:t>
            </a:r>
            <a:r>
              <a:rPr lang="ko-KR" altLang="en-US" sz="1200"/>
              <a:t>이 사용된다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  </a:t>
            </a:r>
            <a:r>
              <a:rPr lang="en-US" altLang="ko-KR" sz="1200"/>
              <a:t>- </a:t>
            </a:r>
            <a:r>
              <a:rPr lang="ko-KR" altLang="en-US" sz="1200"/>
              <a:t>파젠 창 방법</a:t>
            </a:r>
            <a:r>
              <a:rPr lang="en-US" altLang="ko-KR" sz="1200"/>
              <a:t>:</a:t>
            </a:r>
            <a:r>
              <a:rPr lang="ko-KR" altLang="en-US" sz="1200"/>
              <a:t> 어떤 점에 일정한 크기의 마스크를 씌우고 점 속에서 들어오는 샘플의 개수를 세어 확률을 추정</a:t>
            </a:r>
            <a:endParaRPr lang="en-US" altLang="ko-KR" sz="1200"/>
          </a:p>
          <a:p>
            <a:r>
              <a:rPr lang="en-US" altLang="ko-KR" sz="1200"/>
              <a:t>  - </a:t>
            </a:r>
            <a:r>
              <a:rPr lang="ko-KR" altLang="en-US" sz="1200"/>
              <a:t>가우시안을 여러 개 혼합하여 정확도를 높이는 방법</a:t>
            </a:r>
            <a:r>
              <a:rPr lang="en-US" altLang="ko-KR" sz="120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544" y="4022398"/>
            <a:ext cx="8208912" cy="101566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/>
              <a:t>우도는 기계 학습</a:t>
            </a:r>
            <a:r>
              <a:rPr lang="en-US" altLang="ko-KR" sz="1200"/>
              <a:t>(</a:t>
            </a:r>
            <a:r>
              <a:rPr lang="ko-KR" altLang="en-US" sz="1200"/>
              <a:t>어떤 모델 </a:t>
            </a:r>
            <a:r>
              <a:rPr lang="el-GR" altLang="ko-KR" sz="1200"/>
              <a:t>θ</a:t>
            </a:r>
            <a:r>
              <a:rPr lang="ko-KR" altLang="en-US" sz="1200"/>
              <a:t>에 </a:t>
            </a:r>
            <a:r>
              <a:rPr lang="en-US" altLang="ko-KR" sz="1200"/>
              <a:t>parameterized</a:t>
            </a:r>
            <a:r>
              <a:rPr lang="ko-KR" altLang="en-US" sz="1200"/>
              <a:t>된 경우</a:t>
            </a:r>
            <a:r>
              <a:rPr lang="en-US" altLang="ko-KR" sz="1200"/>
              <a:t>)</a:t>
            </a:r>
            <a:r>
              <a:rPr lang="ko-KR" altLang="en-US" sz="1200"/>
              <a:t>에서 매우 폭넓게 사용됨</a:t>
            </a:r>
            <a:r>
              <a:rPr lang="en-US" altLang="ko-KR" sz="1200"/>
              <a:t> -&gt; </a:t>
            </a:r>
            <a:r>
              <a:rPr lang="ko-KR" altLang="en-US" sz="1200"/>
              <a:t>우도를 이용한 목적함수</a:t>
            </a:r>
            <a:endParaRPr lang="en-US" altLang="ko-KR" sz="1200"/>
          </a:p>
          <a:p>
            <a:r>
              <a:rPr lang="ko-KR" altLang="en-US" sz="1200"/>
              <a:t>그런데 기계 학습에서 우도는 비지도 학습에 한정된 것이 아닐까 생각한다</a:t>
            </a:r>
            <a:r>
              <a:rPr lang="en-US" altLang="ko-KR" sz="1200"/>
              <a:t>. </a:t>
            </a:r>
            <a:r>
              <a:rPr lang="ko-KR" altLang="en-US" sz="1200"/>
              <a:t>지도 학습을 하기 위해서는 결국 사후확률 포멧이 필요하다</a:t>
            </a:r>
            <a:r>
              <a:rPr lang="en-US" altLang="ko-KR" sz="1200"/>
              <a:t>. -&gt; </a:t>
            </a:r>
            <a:r>
              <a:rPr lang="en-US" altLang="ko-KR" sz="1200" b="1"/>
              <a:t>P(X | </a:t>
            </a:r>
            <a:r>
              <a:rPr lang="el-GR" altLang="ko-KR" sz="1200" b="1"/>
              <a:t>θ</a:t>
            </a:r>
            <a:r>
              <a:rPr lang="en-US" altLang="ko-KR" sz="1200" b="1"/>
              <a:t>) </a:t>
            </a:r>
            <a:r>
              <a:rPr lang="ko-KR" altLang="en-US" sz="1200" b="1"/>
              <a:t>우도</a:t>
            </a:r>
            <a:r>
              <a:rPr lang="en-US" altLang="ko-KR" sz="1200" b="1"/>
              <a:t> vs. P(y | X; </a:t>
            </a:r>
            <a:r>
              <a:rPr lang="el-GR" altLang="ko-KR" sz="1200" b="1"/>
              <a:t>θ</a:t>
            </a:r>
            <a:r>
              <a:rPr lang="en-US" altLang="ko-KR" sz="1200" b="1"/>
              <a:t>) </a:t>
            </a:r>
            <a:r>
              <a:rPr lang="ko-KR" altLang="en-US" sz="1200" b="1"/>
              <a:t>사후확률</a:t>
            </a:r>
            <a:endParaRPr lang="en-US" altLang="ko-KR" sz="1200" b="1"/>
          </a:p>
          <a:p>
            <a:r>
              <a:rPr lang="ko-KR" altLang="en-US" sz="1200"/>
              <a:t>그런데 모델이 없을 경우 </a:t>
            </a:r>
            <a:r>
              <a:rPr lang="el-GR" altLang="ko-KR" sz="1200"/>
              <a:t>θ</a:t>
            </a:r>
            <a:r>
              <a:rPr lang="ko-KR" altLang="en-US" sz="1200"/>
              <a:t>는 </a:t>
            </a:r>
            <a:r>
              <a:rPr lang="en-US" altLang="ko-KR" sz="1200"/>
              <a:t>y</a:t>
            </a:r>
            <a:r>
              <a:rPr lang="ko-KR" altLang="en-US" sz="1200"/>
              <a:t>를 지칭할 수 있지만</a:t>
            </a:r>
            <a:r>
              <a:rPr lang="en-US" altLang="ko-KR" sz="1200"/>
              <a:t>, </a:t>
            </a:r>
            <a:r>
              <a:rPr lang="ko-KR" altLang="en-US" sz="1200"/>
              <a:t>모델이 있을 경우 </a:t>
            </a:r>
            <a:r>
              <a:rPr lang="el-GR" altLang="ko-KR" sz="1200"/>
              <a:t>θ</a:t>
            </a:r>
            <a:r>
              <a:rPr lang="ko-KR" altLang="en-US" sz="1200"/>
              <a:t>는 보통 모델을 지칭한다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r>
              <a:rPr lang="en-US" altLang="ko-KR" sz="1200"/>
              <a:t>(</a:t>
            </a:r>
            <a:r>
              <a:rPr lang="ko-KR" altLang="en-US" sz="1200"/>
              <a:t>기계 학습은 보통 모델을 가지고 있기 때문에</a:t>
            </a:r>
            <a:r>
              <a:rPr lang="en-US" altLang="ko-KR" sz="1200"/>
              <a:t>, </a:t>
            </a:r>
            <a:r>
              <a:rPr lang="ko-KR" altLang="en-US" sz="1200"/>
              <a:t>기계학습에서의 우도는 비지도 학습에 해당되지 않을까</a:t>
            </a:r>
            <a:r>
              <a:rPr lang="en-US" altLang="ko-KR" sz="1200"/>
              <a:t> </a:t>
            </a:r>
            <a:r>
              <a:rPr lang="ko-KR" altLang="en-US" sz="1200"/>
              <a:t>생각한다</a:t>
            </a:r>
            <a:r>
              <a:rPr lang="en-US" altLang="ko-KR" sz="120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3340149"/>
            <a:ext cx="8208912" cy="6463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/>
              <a:t>일반 우도 </a:t>
            </a:r>
            <a:r>
              <a:rPr lang="en-US" altLang="ko-KR" sz="1200" b="1"/>
              <a:t>vs. </a:t>
            </a:r>
            <a:r>
              <a:rPr lang="ko-KR" altLang="en-US" sz="1200" b="1"/>
              <a:t>기계학습에서의 우도</a:t>
            </a:r>
            <a:endParaRPr lang="en-US" altLang="ko-KR" sz="1200" b="1"/>
          </a:p>
          <a:p>
            <a:r>
              <a:rPr lang="ko-KR" altLang="en-US" sz="1200"/>
              <a:t>일반 우도는 </a:t>
            </a:r>
            <a:r>
              <a:rPr lang="en-US" altLang="ko-KR" sz="1200"/>
              <a:t>count based </a:t>
            </a:r>
            <a:r>
              <a:rPr lang="ko-KR" altLang="en-US" sz="1200"/>
              <a:t>모델을 가진 것과 같다 </a:t>
            </a:r>
            <a:r>
              <a:rPr lang="en-US" altLang="ko-KR" sz="1200"/>
              <a:t>-&gt; </a:t>
            </a:r>
            <a:r>
              <a:rPr lang="ko-KR" altLang="en-US" sz="1200"/>
              <a:t>베이스 공식 자체가 모델이 된다</a:t>
            </a:r>
            <a:r>
              <a:rPr lang="en-US" altLang="ko-KR" sz="1200"/>
              <a:t>. (</a:t>
            </a:r>
            <a:r>
              <a:rPr lang="ko-KR" altLang="en-US" sz="1200"/>
              <a:t>따로</a:t>
            </a:r>
            <a:r>
              <a:rPr lang="en-US" altLang="ko-KR" sz="1200"/>
              <a:t> </a:t>
            </a:r>
            <a:r>
              <a:rPr lang="ko-KR" altLang="en-US" sz="1200"/>
              <a:t>모델 파라미터가 없다</a:t>
            </a:r>
            <a:r>
              <a:rPr lang="en-US" altLang="ko-KR" sz="1200"/>
              <a:t>)</a:t>
            </a:r>
          </a:p>
          <a:p>
            <a:r>
              <a:rPr lang="ko-KR" altLang="en-US" sz="1200"/>
              <a:t>기계학습에서 우도는 </a:t>
            </a:r>
            <a:r>
              <a:rPr lang="en-US" altLang="ko-KR" sz="1200"/>
              <a:t>autoencoder </a:t>
            </a:r>
            <a:r>
              <a:rPr lang="ko-KR" altLang="en-US" sz="1200"/>
              <a:t>딥러닝 모델을 가진 것과 같다 </a:t>
            </a:r>
            <a:r>
              <a:rPr lang="en-US" altLang="ko-KR" sz="1200"/>
              <a:t>-&gt; autoencoder </a:t>
            </a:r>
            <a:r>
              <a:rPr lang="ko-KR" altLang="en-US" sz="1200"/>
              <a:t>공식이 모델이 된다</a:t>
            </a:r>
            <a:r>
              <a:rPr lang="en-US" altLang="ko-KR" sz="1200"/>
              <a:t>.</a:t>
            </a:r>
          </a:p>
        </p:txBody>
      </p:sp>
      <p:sp>
        <p:nvSpPr>
          <p:cNvPr id="4" name="포인트가 5개인 별 3"/>
          <p:cNvSpPr/>
          <p:nvPr/>
        </p:nvSpPr>
        <p:spPr>
          <a:xfrm>
            <a:off x="122432" y="908720"/>
            <a:ext cx="417120" cy="36004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67544" y="5068341"/>
            <a:ext cx="8208912" cy="13849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/>
              <a:t>비지도학습에서의 우도 </a:t>
            </a:r>
            <a:r>
              <a:rPr lang="en-US" altLang="ko-KR" sz="1200" b="1"/>
              <a:t>vs. </a:t>
            </a:r>
            <a:r>
              <a:rPr lang="ko-KR" altLang="en-US" sz="1200" b="1"/>
              <a:t>지도학습에서의 우도 </a:t>
            </a:r>
            <a:r>
              <a:rPr lang="en-US" altLang="ko-KR" sz="1200"/>
              <a:t>(</a:t>
            </a:r>
            <a:r>
              <a:rPr lang="ko-KR" altLang="en-US" sz="1200"/>
              <a:t>베이즈 룰이 적용</a:t>
            </a:r>
            <a:r>
              <a:rPr lang="en-US" altLang="ko-KR" sz="1200"/>
              <a:t>. </a:t>
            </a:r>
            <a:r>
              <a:rPr lang="ko-KR" altLang="en-US" sz="1200"/>
              <a:t>단</a:t>
            </a:r>
            <a:r>
              <a:rPr lang="en-US" altLang="ko-KR" sz="1200"/>
              <a:t>, </a:t>
            </a:r>
            <a:r>
              <a:rPr lang="ko-KR" altLang="en-US" sz="1200"/>
              <a:t>모델이 있으면 사후확률 그대로 사용</a:t>
            </a:r>
            <a:r>
              <a:rPr lang="en-US" altLang="ko-KR" sz="1200"/>
              <a:t>.)</a:t>
            </a:r>
          </a:p>
          <a:p>
            <a:endParaRPr lang="en-US" altLang="ko-KR" sz="1200" b="1"/>
          </a:p>
          <a:p>
            <a:endParaRPr lang="en-US" altLang="ko-KR" sz="1200" b="1"/>
          </a:p>
          <a:p>
            <a:endParaRPr lang="en-US" altLang="ko-KR" sz="1200" b="1"/>
          </a:p>
          <a:p>
            <a:r>
              <a:rPr lang="el-GR" altLang="ko-KR" sz="1200"/>
              <a:t>Θ</a:t>
            </a:r>
            <a:r>
              <a:rPr lang="ko-KR" altLang="en-US" sz="1200"/>
              <a:t>를 </a:t>
            </a:r>
            <a:r>
              <a:rPr lang="en-US" altLang="ko-KR" sz="1200"/>
              <a:t>y</a:t>
            </a:r>
            <a:r>
              <a:rPr lang="ko-KR" altLang="en-US" sz="1200"/>
              <a:t>로 생각할 수 있다</a:t>
            </a:r>
            <a:r>
              <a:rPr lang="en-US" altLang="ko-KR" sz="1200"/>
              <a:t>. </a:t>
            </a:r>
            <a:r>
              <a:rPr lang="ko-KR" altLang="en-US" sz="1200"/>
              <a:t>확장된 </a:t>
            </a:r>
            <a:r>
              <a:rPr lang="en-US" altLang="ko-KR" sz="1200"/>
              <a:t>y</a:t>
            </a:r>
            <a:r>
              <a:rPr lang="ko-KR" altLang="en-US" sz="1200"/>
              <a:t>버전이라 볼 수 있음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그러나 딥러닝 모델에서의 </a:t>
            </a:r>
            <a:r>
              <a:rPr lang="el-GR" altLang="ko-KR" sz="1200"/>
              <a:t>Θ</a:t>
            </a:r>
            <a:r>
              <a:rPr lang="ko-KR" altLang="en-US" sz="1200"/>
              <a:t>는 </a:t>
            </a:r>
            <a:r>
              <a:rPr lang="en-US" altLang="ko-KR" sz="1200"/>
              <a:t>weight</a:t>
            </a:r>
            <a:r>
              <a:rPr lang="ko-KR" altLang="en-US" sz="1200"/>
              <a:t>가 된다</a:t>
            </a:r>
            <a:r>
              <a:rPr lang="en-US" altLang="ko-KR" sz="1200"/>
              <a:t> (</a:t>
            </a:r>
            <a:r>
              <a:rPr lang="ko-KR" altLang="en-US" sz="1200"/>
              <a:t>데이터에 따라 </a:t>
            </a:r>
            <a:r>
              <a:rPr lang="en-US" altLang="ko-KR" sz="1200"/>
              <a:t>y</a:t>
            </a:r>
            <a:r>
              <a:rPr lang="ko-KR" altLang="en-US" sz="1200"/>
              <a:t>는 따로 있을 수도 있고</a:t>
            </a:r>
            <a:r>
              <a:rPr lang="en-US" altLang="ko-KR" sz="1200"/>
              <a:t>, </a:t>
            </a:r>
            <a:r>
              <a:rPr lang="ko-KR" altLang="en-US" sz="1200"/>
              <a:t>없을 수도 있음</a:t>
            </a:r>
            <a:r>
              <a:rPr lang="en-US" altLang="ko-KR" sz="1200"/>
              <a:t>)</a:t>
            </a:r>
          </a:p>
          <a:p>
            <a:r>
              <a:rPr lang="en-US" altLang="ko-KR" sz="1200"/>
              <a:t>(</a:t>
            </a:r>
            <a:r>
              <a:rPr lang="ko-KR" altLang="en-US" sz="1200"/>
              <a:t>모델 파라미터가 있으면 우도를 사용하기 어렵다</a:t>
            </a:r>
            <a:r>
              <a:rPr lang="en-US" altLang="ko-KR" sz="1200"/>
              <a:t>. Count-based</a:t>
            </a:r>
            <a:r>
              <a:rPr lang="ko-KR" altLang="en-US" sz="1200"/>
              <a:t> 모델은 모델 파라미터가 따로 없다</a:t>
            </a:r>
            <a:r>
              <a:rPr lang="en-US" altLang="ko-KR" sz="120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373216"/>
            <a:ext cx="1728192" cy="40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07796"/>
            <a:ext cx="1512168" cy="405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920" y="5367754"/>
            <a:ext cx="1341322" cy="52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076056" y="332656"/>
            <a:ext cx="3744416" cy="864096"/>
          </a:xfrm>
          <a:prstGeom prst="wedgeRoundRectCallout">
            <a:avLst>
              <a:gd name="adj1" fmla="val -59530"/>
              <a:gd name="adj2" fmla="val 51087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아무튼</a:t>
            </a:r>
            <a:r>
              <a:rPr lang="en-US" altLang="ko-KR" sz="1100"/>
              <a:t>, count based </a:t>
            </a:r>
            <a:r>
              <a:rPr lang="ko-KR" altLang="en-US" sz="1100"/>
              <a:t>모델일 경우 베이스 규칙을 통한 우도 계산이 필수적이다</a:t>
            </a:r>
            <a:r>
              <a:rPr lang="en-US" altLang="ko-KR" sz="1100"/>
              <a:t>. </a:t>
            </a:r>
            <a:r>
              <a:rPr lang="ko-KR" altLang="en-US" sz="1100"/>
              <a:t>어마무시한 </a:t>
            </a:r>
            <a:r>
              <a:rPr lang="en-US" altLang="ko-KR" sz="1100"/>
              <a:t>sample space</a:t>
            </a:r>
            <a:r>
              <a:rPr lang="ko-KR" altLang="en-US" sz="1100"/>
              <a:t>를 제한적으로 만들어 확률을 계산해야되기 때문이다</a:t>
            </a:r>
            <a:r>
              <a:rPr lang="en-US" altLang="ko-KR" sz="1100"/>
              <a:t>.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741088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매개변수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모르는 상황에서 매개변수를 추정하는 문제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2-17(b)] </a:t>
                </a:r>
                <a:r>
                  <a:rPr lang="ko-KR" altLang="en-US" dirty="0"/>
                  <a:t>상황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180312" cy="273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949280"/>
            <a:ext cx="8476059" cy="31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2" y="5373216"/>
            <a:ext cx="4459982" cy="31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55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개의 벡터를 담음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훈련집합을 담은 </a:t>
            </a:r>
            <a:r>
              <a:rPr lang="ko-KR" altLang="en-US"/>
              <a:t>행렬을 설계행렬</a:t>
            </a:r>
            <a:r>
              <a:rPr lang="en-US" altLang="ko-KR"/>
              <a:t>(design matrix)</a:t>
            </a:r>
            <a:r>
              <a:rPr lang="ko-KR" altLang="en-US"/>
              <a:t>이라 </a:t>
            </a:r>
            <a:r>
              <a:rPr lang="ko-KR" altLang="en-US" dirty="0"/>
              <a:t>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데이터에 있는 </a:t>
            </a:r>
            <a:r>
              <a:rPr lang="en-US" altLang="ko-KR" dirty="0"/>
              <a:t>150</a:t>
            </a:r>
            <a:r>
              <a:rPr lang="ko-KR" altLang="en-US" dirty="0"/>
              <a:t>개의 샘플을 설계 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3" y="3140968"/>
            <a:ext cx="6336704" cy="20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40352" y="2996952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행</a:t>
            </a:r>
            <a:r>
              <a:rPr lang="en-US" altLang="ko-KR" sz="2000" baseline="30000" dirty="0"/>
              <a:t>row</a:t>
            </a:r>
            <a:endParaRPr lang="ko-KR" altLang="en-US" sz="2000" baseline="30000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7145677" y="3225552"/>
            <a:ext cx="5946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9648" y="5676859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열</a:t>
            </a:r>
            <a:r>
              <a:rPr lang="en-US" altLang="ko-KR" sz="2000" baseline="30000" dirty="0"/>
              <a:t>column</a:t>
            </a:r>
            <a:endParaRPr lang="ko-KR" altLang="en-US" sz="2000" baseline="30000" dirty="0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V="1">
            <a:off x="4546848" y="5157192"/>
            <a:ext cx="0" cy="51966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24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우도법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2-17(b)] </a:t>
            </a:r>
            <a:r>
              <a:rPr lang="ko-KR" altLang="en-US" dirty="0"/>
              <a:t>문제를 수식으로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일반화 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수치 문제를 피하기 위해 로그 표현으로 바꾸면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5" y="1988840"/>
            <a:ext cx="6480720" cy="56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7200800" cy="51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4" y="4725144"/>
            <a:ext cx="8027473" cy="62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317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데이터의 요약 정보로서 평균과 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평균 벡터와 </a:t>
            </a:r>
            <a:r>
              <a:rPr lang="ko-KR" altLang="en-US" dirty="0" err="1"/>
              <a:t>공분산</a:t>
            </a:r>
            <a:r>
              <a:rPr lang="ko-KR" altLang="en-US" dirty="0"/>
              <a:t> 행렬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5981328" cy="15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1" y="3717032"/>
            <a:ext cx="4858461" cy="7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5517232"/>
            <a:ext cx="4177035" cy="92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4661155"/>
            <a:ext cx="5112568" cy="67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35896" y="2420888"/>
            <a:ext cx="2808312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분산의 경우 </a:t>
            </a:r>
            <a:r>
              <a:rPr lang="en-US" altLang="ko-KR" sz="1050"/>
              <a:t>n</a:t>
            </a:r>
            <a:r>
              <a:rPr lang="ko-KR" altLang="en-US" sz="1050"/>
              <a:t>이 작으면 바이어스 영향을 피하기 위해 </a:t>
            </a:r>
            <a:r>
              <a:rPr lang="en-US" altLang="ko-KR" sz="1050"/>
              <a:t>n-1</a:t>
            </a:r>
            <a:r>
              <a:rPr lang="ko-KR" altLang="en-US" sz="1050"/>
              <a:t>로 나누는데</a:t>
            </a:r>
            <a:r>
              <a:rPr lang="en-US" altLang="ko-KR" sz="1050"/>
              <a:t>, </a:t>
            </a:r>
            <a:r>
              <a:rPr lang="ko-KR" altLang="en-US" sz="1050"/>
              <a:t>여기서는 </a:t>
            </a:r>
            <a:r>
              <a:rPr lang="en-US" altLang="ko-KR" sz="1050"/>
              <a:t>n</a:t>
            </a:r>
            <a:r>
              <a:rPr lang="ko-KR" altLang="en-US" sz="1050"/>
              <a:t>이 매우 크다고 가정하고 </a:t>
            </a:r>
            <a:r>
              <a:rPr lang="en-US" altLang="ko-KR" sz="1050"/>
              <a:t>n</a:t>
            </a:r>
            <a:r>
              <a:rPr lang="ko-KR" altLang="en-US" sz="1050"/>
              <a:t>으로 나눈다</a:t>
            </a:r>
            <a:r>
              <a:rPr lang="en-US" altLang="ko-KR" sz="1050"/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54438" y="3356992"/>
            <a:ext cx="3177801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확률 변수가 여러 개로 구성된 확률 벡터인 경우</a:t>
            </a:r>
            <a:r>
              <a:rPr lang="en-US" altLang="ko-KR" sz="105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55307" y="1052736"/>
            <a:ext cx="1804925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확률 변수가 딱 </a:t>
            </a:r>
            <a:r>
              <a:rPr lang="en-US" altLang="ko-KR" sz="1050"/>
              <a:t>1</a:t>
            </a:r>
            <a:r>
              <a:rPr lang="ko-KR" altLang="en-US" sz="1050"/>
              <a:t>개인 경우</a:t>
            </a:r>
            <a:r>
              <a:rPr lang="en-US" altLang="ko-KR" sz="1050"/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95738" y="5517232"/>
            <a:ext cx="3177801" cy="4154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공분산 행렬의 요소 </a:t>
            </a:r>
            <a:r>
              <a:rPr lang="el-GR" altLang="ko-KR" sz="1050"/>
              <a:t>σ</a:t>
            </a:r>
            <a:r>
              <a:rPr lang="en-US" altLang="ko-KR" sz="1050"/>
              <a:t>_ij</a:t>
            </a:r>
            <a:r>
              <a:rPr lang="ko-KR" altLang="en-US" sz="1050"/>
              <a:t>는 </a:t>
            </a:r>
            <a:r>
              <a:rPr lang="en-US" altLang="ko-KR" sz="1050"/>
              <a:t>i</a:t>
            </a:r>
            <a:r>
              <a:rPr lang="ko-KR" altLang="en-US" sz="1050"/>
              <a:t>번째 특징과 </a:t>
            </a:r>
            <a:r>
              <a:rPr lang="en-US" altLang="ko-KR" sz="1050"/>
              <a:t>j</a:t>
            </a:r>
            <a:r>
              <a:rPr lang="ko-KR" altLang="en-US" sz="1050"/>
              <a:t>번째 특징의 상호 변화 양상을 표현한다</a:t>
            </a:r>
            <a:r>
              <a:rPr lang="en-US" altLang="ko-KR" sz="105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57658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평균 벡터와 </a:t>
            </a:r>
            <a:r>
              <a:rPr lang="ko-KR" altLang="en-US" dirty="0" err="1"/>
              <a:t>공분산</a:t>
            </a:r>
            <a:r>
              <a:rPr lang="ko-KR" altLang="en-US" dirty="0"/>
              <a:t> 행렬 예제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1" y="1556792"/>
            <a:ext cx="6707113" cy="503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914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가우시안 분포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으로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다차원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평균벡터 </a:t>
                </a:r>
                <a14:m>
                  <m:oMath xmlns:m="http://schemas.openxmlformats.org/officeDocument/2006/math">
                    <m:r>
                      <a:rPr lang="ko-KR" altLang="en-US" b="1" i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공분산행렬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l-GR" altLang="ko-KR" b="1" i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/>
                  <a:t>로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3960440" cy="7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3458"/>
            <a:ext cx="6673379" cy="172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5373217"/>
            <a:ext cx="6048672" cy="81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076056" y="1501334"/>
            <a:ext cx="3492387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/>
              <a:t>N(x; </a:t>
            </a:r>
            <a:r>
              <a:rPr lang="el-GR" altLang="ko-KR" sz="1050"/>
              <a:t>μ</a:t>
            </a:r>
            <a:r>
              <a:rPr lang="en-US" altLang="ko-KR" sz="1050"/>
              <a:t>, </a:t>
            </a:r>
            <a:r>
              <a:rPr lang="el-GR" altLang="ko-KR" sz="1050"/>
              <a:t>σ</a:t>
            </a:r>
            <a:r>
              <a:rPr lang="en-US" altLang="ko-KR" sz="1050"/>
              <a:t>^2)</a:t>
            </a:r>
          </a:p>
          <a:p>
            <a:r>
              <a:rPr lang="ko-KR" altLang="en-US" sz="1050"/>
              <a:t>보통 새미콜론 앞에는 확률 변수를</a:t>
            </a:r>
            <a:r>
              <a:rPr lang="en-US" altLang="ko-KR" sz="1050"/>
              <a:t>, </a:t>
            </a:r>
            <a:r>
              <a:rPr lang="ko-KR" altLang="en-US" sz="1050"/>
              <a:t>뒤에는 매개변수를 사용함</a:t>
            </a:r>
            <a:r>
              <a:rPr lang="en-US" altLang="ko-KR" sz="1050"/>
              <a:t>.</a:t>
            </a:r>
          </a:p>
          <a:p>
            <a:r>
              <a:rPr lang="ko-KR" altLang="en-US" sz="1050"/>
              <a:t>때때로 확률 변수를 생략하고 </a:t>
            </a:r>
            <a:r>
              <a:rPr lang="en-US" altLang="ko-KR" sz="1050"/>
              <a:t>N(</a:t>
            </a:r>
            <a:r>
              <a:rPr lang="el-GR" altLang="ko-KR" sz="1050"/>
              <a:t>μ</a:t>
            </a:r>
            <a:r>
              <a:rPr lang="en-US" altLang="ko-KR" sz="1050"/>
              <a:t>,</a:t>
            </a:r>
            <a:r>
              <a:rPr lang="el-GR" altLang="ko-KR" sz="1050"/>
              <a:t>σ</a:t>
            </a:r>
            <a:r>
              <a:rPr lang="en-US" altLang="ko-KR" sz="1050"/>
              <a:t>^2)</a:t>
            </a:r>
            <a:r>
              <a:rPr lang="ko-KR" altLang="en-US" sz="1050"/>
              <a:t>으로 쓰기도 함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8628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베르누이 분포</a:t>
            </a:r>
            <a:endParaRPr lang="en-US" altLang="ko-KR" dirty="0"/>
          </a:p>
          <a:p>
            <a:pPr lvl="1"/>
            <a:r>
              <a:rPr lang="ko-KR" altLang="en-US" dirty="0"/>
              <a:t>성공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en-US" altLang="ko-KR" dirty="0"/>
              <a:t>)</a:t>
            </a:r>
            <a:r>
              <a:rPr lang="ko-KR" altLang="en-US" dirty="0"/>
              <a:t> 확률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이고 실패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ko-KR" dirty="0"/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확률이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인 분포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이항 분포</a:t>
            </a:r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성공 확률이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인 베르누이 실험을 </a:t>
            </a:r>
            <a:r>
              <a:rPr lang="en-US" altLang="ko-KR" b="1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b="1" dirty="0">
                <a:latin typeface="Times New Roman" pitchFamily="18" charset="0"/>
                <a:cs typeface="Times New Roman" pitchFamily="18" charset="0"/>
              </a:rPr>
              <a:t>번 수행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할 때 성공할 횟수의 확률분포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44825"/>
            <a:ext cx="4752527" cy="6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" y="3568531"/>
            <a:ext cx="6433661" cy="65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72420"/>
            <a:ext cx="3280023" cy="239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68" y="1098381"/>
            <a:ext cx="2017292" cy="1157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774432" y="4163365"/>
            <a:ext cx="2448272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매개 변수는 </a:t>
            </a:r>
            <a:r>
              <a:rPr lang="en-US" altLang="ko-KR" sz="1050"/>
              <a:t>p</a:t>
            </a:r>
            <a:r>
              <a:rPr lang="ko-KR" altLang="en-US" sz="1050"/>
              <a:t>와 </a:t>
            </a:r>
            <a:r>
              <a:rPr lang="en-US" altLang="ko-KR" sz="1050"/>
              <a:t>m</a:t>
            </a:r>
            <a:r>
              <a:rPr lang="ko-KR" altLang="en-US" sz="1050"/>
              <a:t>으로 </a:t>
            </a:r>
            <a:r>
              <a:rPr lang="en-US" altLang="ko-KR" sz="1050"/>
              <a:t>2</a:t>
            </a:r>
            <a:r>
              <a:rPr lang="ko-KR" altLang="en-US" sz="1050"/>
              <a:t>개가 존재함</a:t>
            </a:r>
            <a:r>
              <a:rPr lang="en-US" altLang="ko-KR" sz="1050"/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27984" y="4869160"/>
            <a:ext cx="3960440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베르누이 분포는 </a:t>
            </a:r>
            <a:r>
              <a:rPr lang="en-US" altLang="ko-KR" sz="1050"/>
              <a:t>m=1</a:t>
            </a:r>
            <a:r>
              <a:rPr lang="ko-KR" altLang="en-US" sz="1050"/>
              <a:t>일 때의 이항 분포로서 이항 분포의 특수한 형태임을 알 수 있다</a:t>
            </a:r>
            <a:r>
              <a:rPr lang="en-US" altLang="ko-KR" sz="1050"/>
              <a:t>.</a:t>
            </a:r>
          </a:p>
          <a:p>
            <a:r>
              <a:rPr lang="ko-KR" altLang="en-US" sz="1050"/>
              <a:t>즉</a:t>
            </a:r>
            <a:r>
              <a:rPr lang="en-US" altLang="ko-KR" sz="1050"/>
              <a:t>, Ber(x; p) = B(x; 1, p)</a:t>
            </a:r>
            <a:r>
              <a:rPr lang="ko-KR" altLang="en-US" sz="1050"/>
              <a:t>와 같다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969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메시지가 지닌 정보를 수량화할 수 있나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“</a:t>
                </a:r>
                <a:r>
                  <a:rPr lang="ko-KR" altLang="en-US" dirty="0"/>
                  <a:t>고비 사막에 눈이 왔다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대관령에 눈이 왔다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라는 두 메시지 중 어느 것이 더 많은 정보를 가지나</a:t>
                </a:r>
                <a:r>
                  <a:rPr lang="en-US" altLang="ko-KR" dirty="0"/>
                  <a:t>?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정보이론의 기본 원리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olidFill>
                      <a:srgbClr val="0000FF"/>
                    </a:solidFill>
                  </a:rPr>
                  <a:t>확률이 작을수록 </a:t>
                </a:r>
                <a:r>
                  <a:rPr lang="ko-KR" altLang="en-US">
                    <a:solidFill>
                      <a:srgbClr val="0000FF"/>
                    </a:solidFill>
                  </a:rPr>
                  <a:t>많은 정보</a:t>
                </a:r>
                <a:endParaRPr lang="en-US" altLang="ko-KR">
                  <a:solidFill>
                    <a:srgbClr val="0000FF"/>
                  </a:solidFill>
                </a:endParaRPr>
              </a:p>
              <a:p>
                <a:pPr marL="266700" lvl="1" indent="0">
                  <a:buNone/>
                </a:pPr>
                <a:endParaRPr lang="en-US" altLang="ko-KR" sz="600" dirty="0">
                  <a:solidFill>
                    <a:srgbClr val="0000FF"/>
                  </a:solidFill>
                </a:endParaRPr>
              </a:p>
              <a:p>
                <a:r>
                  <a:rPr lang="ko-KR" altLang="en-US" dirty="0"/>
                  <a:t>자기 정보</a:t>
                </a:r>
                <a:r>
                  <a:rPr lang="en-US" altLang="ko-KR" baseline="30000" dirty="0"/>
                  <a:t>self information</a:t>
                </a:r>
              </a:p>
              <a:p>
                <a:pPr lvl="1"/>
                <a:r>
                  <a:rPr lang="ko-KR" altLang="en-US" dirty="0"/>
                  <a:t>사건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메시지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의 정보량 </a:t>
                </a:r>
                <a:r>
                  <a:rPr lang="en-US" altLang="ko-KR" sz="1200" dirty="0"/>
                  <a:t>(</a:t>
                </a:r>
                <a:r>
                  <a:rPr lang="ko-KR" altLang="en-US" sz="1200" dirty="0"/>
                  <a:t>단위</a:t>
                </a:r>
                <a:r>
                  <a:rPr lang="en-US" altLang="ko-KR" sz="1200"/>
                  <a:t>: </a:t>
                </a:r>
                <a:r>
                  <a:rPr lang="ko-KR" altLang="en-US" sz="1200"/>
                  <a:t>비트</a:t>
                </a:r>
                <a:r>
                  <a:rPr lang="en-US" altLang="ko-KR" sz="1200"/>
                  <a:t>(log2)</a:t>
                </a:r>
                <a:r>
                  <a:rPr lang="ko-KR" altLang="en-US" sz="1200"/>
                  <a:t> 또는 나츠</a:t>
                </a:r>
                <a:r>
                  <a:rPr lang="en-US" altLang="ko-KR" sz="1200"/>
                  <a:t>(</a:t>
                </a:r>
                <a:r>
                  <a:rPr lang="ko-KR" altLang="en-US" sz="1200"/>
                  <a:t>자연로그</a:t>
                </a:r>
                <a:r>
                  <a:rPr lang="en-US" altLang="ko-KR" sz="1200"/>
                  <a:t>))</a:t>
                </a:r>
                <a:endParaRPr lang="en-US" altLang="ko-KR" sz="12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sz="700" dirty="0"/>
              </a:p>
              <a:p>
                <a:r>
                  <a:rPr lang="ko-KR" altLang="en-US"/>
                  <a:t>엔트로피</a:t>
                </a:r>
                <a:endParaRPr lang="en-US" altLang="ko-KR"/>
              </a:p>
              <a:p>
                <a:pPr lvl="1"/>
                <a:r>
                  <a:rPr lang="ko-KR" altLang="en-US"/>
                  <a:t>확률변수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의 불확실성을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나타내는 엔트로피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" y="3267937"/>
            <a:ext cx="7186761" cy="33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774357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652120" y="1988840"/>
            <a:ext cx="187220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정보량을 확률적으로 표현</a:t>
            </a:r>
            <a:r>
              <a:rPr lang="en-US" altLang="ko-KR" sz="105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572000" y="2455004"/>
            <a:ext cx="4248472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어떤 사건</a:t>
            </a:r>
            <a:r>
              <a:rPr lang="en-US" altLang="ko-KR" sz="1050"/>
              <a:t>(</a:t>
            </a:r>
            <a:r>
              <a:rPr lang="ko-KR" altLang="en-US" sz="1050"/>
              <a:t>메시지</a:t>
            </a:r>
            <a:r>
              <a:rPr lang="en-US" altLang="ko-KR" sz="1050"/>
              <a:t>)</a:t>
            </a:r>
            <a:r>
              <a:rPr lang="ko-KR" altLang="en-US" sz="1050"/>
              <a:t>의 정보량 </a:t>
            </a:r>
            <a:r>
              <a:rPr lang="en-US" altLang="ko-KR" sz="1050"/>
              <a:t>= </a:t>
            </a:r>
            <a:r>
              <a:rPr lang="ko-KR" altLang="en-US" sz="1050"/>
              <a:t>어떤 사건의 확률 </a:t>
            </a:r>
            <a:r>
              <a:rPr lang="en-US" altLang="ko-KR" sz="1050"/>
              <a:t>= P(x=e_i) = P(e_i)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246" y="2838863"/>
            <a:ext cx="1445146" cy="107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802011" y="3916942"/>
            <a:ext cx="2733811" cy="4154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로그함수 자체가 정보이론의 원리를 따른다</a:t>
            </a:r>
            <a:r>
              <a:rPr lang="en-US" altLang="ko-KR" sz="1050"/>
              <a:t>. </a:t>
            </a:r>
            <a:r>
              <a:rPr lang="ko-KR" altLang="en-US" sz="1050"/>
              <a:t>부호를 맞춰주기 위해 </a:t>
            </a:r>
            <a:r>
              <a:rPr lang="en-US" altLang="ko-KR" sz="1050"/>
              <a:t>–</a:t>
            </a:r>
            <a:r>
              <a:rPr lang="ko-KR" altLang="en-US" sz="1050"/>
              <a:t>를</a:t>
            </a:r>
            <a:r>
              <a:rPr lang="en-US" altLang="ko-KR" sz="1050"/>
              <a:t> </a:t>
            </a:r>
            <a:r>
              <a:rPr lang="ko-KR" altLang="en-US" sz="1050"/>
              <a:t>붙인다</a:t>
            </a:r>
            <a:r>
              <a:rPr lang="en-US" altLang="ko-KR" sz="105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7654" y="4725144"/>
            <a:ext cx="723269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자기 정보가 특정 사건 </a:t>
            </a:r>
            <a:r>
              <a:rPr lang="en-US" altLang="ko-KR" sz="1050"/>
              <a:t>e_i</a:t>
            </a:r>
            <a:r>
              <a:rPr lang="ko-KR" altLang="en-US" sz="1050"/>
              <a:t>의 정보량을 측정하는 반면</a:t>
            </a:r>
            <a:r>
              <a:rPr lang="en-US" altLang="ko-KR" sz="1050"/>
              <a:t>, </a:t>
            </a:r>
            <a:r>
              <a:rPr lang="ko-KR" altLang="en-US" sz="1050"/>
              <a:t>엔트로는 확률분포의 무질서도 또는 불확실성을 측정한다</a:t>
            </a:r>
            <a:r>
              <a:rPr lang="en-US" altLang="ko-KR" sz="105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504" y="3861048"/>
            <a:ext cx="864096" cy="720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FF0000"/>
                </a:solidFill>
              </a:rPr>
              <a:t>Distribution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606" y="2492896"/>
            <a:ext cx="1040010" cy="144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FF0000"/>
                </a:solidFill>
              </a:rPr>
              <a:t>A single value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56490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2987824" y="2645296"/>
            <a:ext cx="1040010" cy="144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FF0000"/>
                </a:solidFill>
              </a:rPr>
              <a:t>-&gt; </a:t>
            </a:r>
            <a:r>
              <a:rPr lang="ko-KR" altLang="en-US" sz="3600" b="1">
                <a:solidFill>
                  <a:srgbClr val="FF0000"/>
                </a:solidFill>
              </a:rPr>
              <a:t>불확실성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3688" y="4022837"/>
            <a:ext cx="1040010" cy="1440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en-US" altLang="ko-KR" sz="3600" b="1">
                <a:solidFill>
                  <a:srgbClr val="FF0000"/>
                </a:solidFill>
              </a:rPr>
              <a:t>-&gt; </a:t>
            </a:r>
            <a:r>
              <a:rPr lang="ko-KR" altLang="en-US" sz="3600" b="1">
                <a:solidFill>
                  <a:srgbClr val="FF0000"/>
                </a:solidFill>
              </a:rPr>
              <a:t>무질서도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7584" y="5805264"/>
            <a:ext cx="367240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어느 한 확률분포의 무질서 정도를 측정한다고 볼 수 있다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2919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2753295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자기 정보와 엔트로피 예제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pPr lvl="1"/>
            <a:r>
              <a:rPr lang="ko-KR" altLang="en-US" dirty="0"/>
              <a:t>주사위가 윷보다 엔트로피가 높은 이유는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7145"/>
            <a:ext cx="8170887" cy="285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466009" y="188640"/>
            <a:ext cx="4498479" cy="186974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자기 정보와 엔트로피의 정보량의 성격은 조금 다르다</a:t>
            </a:r>
            <a:r>
              <a:rPr lang="en-US" altLang="ko-KR" sz="1050"/>
              <a:t>. </a:t>
            </a:r>
            <a:r>
              <a:rPr lang="ko-KR" altLang="en-US" sz="1050"/>
              <a:t>예측하기 어려운 이벤트에 높은 정보량을 부여하는 것은 동일하다</a:t>
            </a:r>
            <a:r>
              <a:rPr lang="en-US" altLang="ko-KR" sz="1050"/>
              <a:t>.</a:t>
            </a:r>
          </a:p>
          <a:p>
            <a:endParaRPr lang="en-US" altLang="ko-KR" sz="1050"/>
          </a:p>
          <a:p>
            <a:r>
              <a:rPr lang="ko-KR" altLang="en-US" sz="1050"/>
              <a:t>자기 정보에서는 확률이 낮은 이벤트에 대해 높은 정보량을 부여한다</a:t>
            </a:r>
            <a:r>
              <a:rPr lang="en-US" altLang="ko-KR" sz="1050"/>
              <a:t>.</a:t>
            </a:r>
          </a:p>
          <a:p>
            <a:r>
              <a:rPr lang="ko-KR" altLang="en-US" sz="1050"/>
              <a:t>확률이 낮은 이벤트일 경우 예측하기 어렵기 때문이다</a:t>
            </a:r>
            <a:r>
              <a:rPr lang="en-US" altLang="ko-KR" sz="1050"/>
              <a:t>.</a:t>
            </a:r>
          </a:p>
          <a:p>
            <a:endParaRPr lang="en-US" altLang="ko-KR" sz="1050"/>
          </a:p>
          <a:p>
            <a:r>
              <a:rPr lang="ko-KR" altLang="en-US" sz="1050"/>
              <a:t>엔트로피에서는 확률이 낮다고 높은 정보량을 주는 것이 아닌 확률이 중간으로 갈수록 </a:t>
            </a:r>
            <a:r>
              <a:rPr lang="en-US" altLang="ko-KR" sz="1050"/>
              <a:t>(</a:t>
            </a:r>
            <a:r>
              <a:rPr lang="ko-KR" altLang="en-US" sz="1050"/>
              <a:t>애매한 확률일수록</a:t>
            </a:r>
            <a:r>
              <a:rPr lang="en-US" altLang="ko-KR" sz="1050"/>
              <a:t>)</a:t>
            </a:r>
            <a:r>
              <a:rPr lang="ko-KR" altLang="en-US" sz="1050"/>
              <a:t> 높은 정보량을 부여해준다</a:t>
            </a:r>
            <a:r>
              <a:rPr lang="en-US" altLang="ko-KR" sz="1050"/>
              <a:t>. (</a:t>
            </a:r>
            <a:r>
              <a:rPr lang="ko-KR" altLang="en-US" sz="1050"/>
              <a:t>주어진 이벤트들에서</a:t>
            </a:r>
            <a:r>
              <a:rPr lang="en-US" altLang="ko-KR" sz="1050"/>
              <a:t>) </a:t>
            </a:r>
            <a:r>
              <a:rPr lang="ko-KR" altLang="en-US" sz="1050"/>
              <a:t>어떤 이벤트인지 예측하기 어렵기 때문이다</a:t>
            </a:r>
            <a:r>
              <a:rPr lang="en-US" altLang="ko-KR" sz="1050"/>
              <a:t>.</a:t>
            </a:r>
          </a:p>
          <a:p>
            <a:endParaRPr lang="en-US" altLang="ko-KR" sz="1050"/>
          </a:p>
          <a:p>
            <a:r>
              <a:rPr lang="ko-KR" altLang="en-US" sz="1050"/>
              <a:t>이처럼 불확실성과 무질서도가 약간의 다른 성격을 가진다</a:t>
            </a:r>
            <a:r>
              <a:rPr lang="en-US" altLang="ko-KR" sz="105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568" y="5301208"/>
            <a:ext cx="7632848" cy="4154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주사위는 모든 사건이 동일한 확률을 가진다</a:t>
            </a:r>
            <a:r>
              <a:rPr lang="en-US" altLang="ko-KR" sz="1050"/>
              <a:t>. </a:t>
            </a:r>
            <a:r>
              <a:rPr lang="ko-KR" altLang="en-US" sz="1050"/>
              <a:t>어떤 사건이 일어날 지 윷보다 예측하기 어려우므로 더 무질서하고 불확실성이 더 크다</a:t>
            </a:r>
            <a:r>
              <a:rPr lang="en-US" altLang="ko-KR" sz="1050"/>
              <a:t>. </a:t>
            </a:r>
            <a:r>
              <a:rPr lang="ko-KR" altLang="en-US" sz="1050"/>
              <a:t>따라서</a:t>
            </a:r>
            <a:r>
              <a:rPr lang="en-US" altLang="ko-KR" sz="1050"/>
              <a:t>, </a:t>
            </a:r>
            <a:r>
              <a:rPr lang="ko-KR" altLang="en-US" sz="1050"/>
              <a:t>엔트로피가 더 높다</a:t>
            </a:r>
            <a:r>
              <a:rPr lang="en-US" altLang="ko-KR" sz="1050"/>
              <a:t>. (</a:t>
            </a:r>
            <a:r>
              <a:rPr lang="ko-KR" altLang="en-US" sz="1050"/>
              <a:t>주사위와 같이 모든 사건이 동일한 확률을 가질 때 엔트로피가 최고임</a:t>
            </a:r>
            <a:r>
              <a:rPr lang="en-US" altLang="ko-KR" sz="1050"/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3568" y="5821814"/>
            <a:ext cx="7632848" cy="4154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정의역의 크기가 크면 엔트로피가 커지는 경향이 있음</a:t>
            </a:r>
            <a:r>
              <a:rPr lang="en-US" altLang="ko-KR" sz="1050"/>
              <a:t>.</a:t>
            </a:r>
          </a:p>
          <a:p>
            <a:r>
              <a:rPr lang="ko-KR" altLang="en-US" sz="1050"/>
              <a:t>주사위는 정의역이 </a:t>
            </a:r>
            <a:r>
              <a:rPr lang="en-US" altLang="ko-KR" sz="1050"/>
              <a:t>6</a:t>
            </a:r>
            <a:r>
              <a:rPr lang="ko-KR" altLang="en-US" sz="1050"/>
              <a:t>개의 요소를 가진 데 반해</a:t>
            </a:r>
            <a:r>
              <a:rPr lang="en-US" altLang="ko-KR" sz="1050"/>
              <a:t>, </a:t>
            </a:r>
            <a:r>
              <a:rPr lang="ko-KR" altLang="en-US" sz="1050"/>
              <a:t>윷은 </a:t>
            </a:r>
            <a:r>
              <a:rPr lang="en-US" altLang="ko-KR" sz="1050"/>
              <a:t>5</a:t>
            </a:r>
            <a:r>
              <a:rPr lang="ko-KR" altLang="en-US" sz="1050"/>
              <a:t>개의 요소를 가짐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244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교차 엔트로피</a:t>
            </a:r>
            <a:r>
              <a:rPr lang="en-US" altLang="ko-KR" baseline="30000" dirty="0"/>
              <a:t>cross entropy</a:t>
            </a:r>
          </a:p>
          <a:p>
            <a:pPr lvl="1"/>
            <a:r>
              <a:rPr lang="ko-KR" altLang="en-US" dirty="0"/>
              <a:t>두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확률분포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사이의 교차 엔트로피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식을 전개하면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353449" cy="6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6890345" cy="225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509682" y="5556584"/>
            <a:ext cx="2059429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11456" y="5584836"/>
            <a:ext cx="187220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sz="2000" dirty="0" err="1">
                <a:latin typeface="Times New Roman" pitchFamily="18" charset="0"/>
                <a:cs typeface="Times New Roman" pitchFamily="18" charset="0"/>
              </a:rPr>
              <a:t>다이버전스</a:t>
            </a:r>
            <a:endParaRPr lang="ko-KR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16016" y="1604413"/>
            <a:ext cx="3600400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두 확률분포는 같은 확률변수에 대해 정의되어 있어야 함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503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KL </a:t>
            </a:r>
            <a:r>
              <a:rPr lang="ko-KR" altLang="en-US" dirty="0" err="1"/>
              <a:t>다이버전스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(2.48)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사이의 </a:t>
            </a:r>
            <a:r>
              <a:rPr lang="en-US" altLang="ko-KR" dirty="0"/>
              <a:t>KL </a:t>
            </a:r>
            <a:r>
              <a:rPr lang="ko-KR" altLang="en-US" dirty="0" err="1"/>
              <a:t>다이버전스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두 확률분포 사이의 거리를 계산할 때 주로 사용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교차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엔트로피와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다이버전스의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관계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82532"/>
            <a:ext cx="6273700" cy="73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10989"/>
            <a:ext cx="7967811" cy="99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220072" y="1628800"/>
            <a:ext cx="3528392" cy="90024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두 확률분포가 얼마나 다른지 측정</a:t>
            </a:r>
            <a:r>
              <a:rPr lang="en-US" altLang="ko-KR" sz="1050"/>
              <a:t>.</a:t>
            </a:r>
          </a:p>
          <a:p>
            <a:r>
              <a:rPr lang="en-US" altLang="ko-KR" sz="1050"/>
              <a:t>P</a:t>
            </a:r>
            <a:r>
              <a:rPr lang="ko-KR" altLang="en-US" sz="1050"/>
              <a:t>와 </a:t>
            </a:r>
            <a:r>
              <a:rPr lang="en-US" altLang="ko-KR" sz="1050"/>
              <a:t>Q</a:t>
            </a:r>
            <a:r>
              <a:rPr lang="ko-KR" altLang="en-US" sz="1050"/>
              <a:t>가 같을 때 </a:t>
            </a:r>
            <a:r>
              <a:rPr lang="en-US" altLang="ko-KR" sz="1050"/>
              <a:t>0</a:t>
            </a:r>
            <a:r>
              <a:rPr lang="ko-KR" altLang="en-US" sz="1050"/>
              <a:t>이 된다는 사실을 알 수 있는 것을 보아 거리 개념을 내포함</a:t>
            </a:r>
            <a:r>
              <a:rPr lang="en-US" altLang="ko-KR" sz="1050"/>
              <a:t>.</a:t>
            </a:r>
          </a:p>
          <a:p>
            <a:r>
              <a:rPr lang="ko-KR" altLang="en-US" sz="1050"/>
              <a:t>하지만</a:t>
            </a:r>
            <a:r>
              <a:rPr lang="en-US" altLang="ko-KR" sz="1050"/>
              <a:t>, KL(P || Q)</a:t>
            </a:r>
            <a:r>
              <a:rPr lang="ko-KR" altLang="en-US" sz="1050"/>
              <a:t>와 </a:t>
            </a:r>
            <a:r>
              <a:rPr lang="en-US" altLang="ko-KR" sz="1050"/>
              <a:t>KL(Q || P)</a:t>
            </a:r>
            <a:r>
              <a:rPr lang="ko-KR" altLang="en-US" sz="1050"/>
              <a:t>이 다르므로 엄밀하게 보면 거리가 아님</a:t>
            </a:r>
            <a:r>
              <a:rPr lang="en-US" altLang="ko-KR" sz="105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9552" y="5858789"/>
            <a:ext cx="5616624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기계학습에서 평균제곱 오차</a:t>
            </a:r>
            <a:r>
              <a:rPr lang="en-US" altLang="ko-KR" sz="1050"/>
              <a:t>(MSE)</a:t>
            </a:r>
            <a:r>
              <a:rPr lang="ko-KR" altLang="en-US" sz="1050"/>
              <a:t>를 목적함수로 널리 사용되는데</a:t>
            </a:r>
            <a:r>
              <a:rPr lang="en-US" altLang="ko-KR" sz="1050"/>
              <a:t>, (</a:t>
            </a:r>
            <a:r>
              <a:rPr lang="ko-KR" altLang="en-US" sz="1050"/>
              <a:t>회귀 문제에 주로 사용</a:t>
            </a:r>
            <a:r>
              <a:rPr lang="en-US" altLang="ko-KR" sz="1050"/>
              <a:t>)</a:t>
            </a:r>
          </a:p>
          <a:p>
            <a:r>
              <a:rPr lang="ko-KR" altLang="en-US" sz="1050"/>
              <a:t>더 큰 오류에 더 낮은 벌점을 주는 한계가 있다</a:t>
            </a:r>
            <a:r>
              <a:rPr lang="en-US" altLang="ko-KR" sz="1050"/>
              <a:t>.</a:t>
            </a:r>
          </a:p>
          <a:p>
            <a:r>
              <a:rPr lang="ko-KR" altLang="en-US" sz="1050"/>
              <a:t>교차 엔트로피를 대안으로 사용할 수 있다</a:t>
            </a:r>
            <a:r>
              <a:rPr lang="en-US" altLang="ko-KR" sz="1050"/>
              <a:t>. (</a:t>
            </a:r>
            <a:r>
              <a:rPr lang="ko-KR" altLang="en-US" sz="1050"/>
              <a:t>분류 문제에 주로 사용</a:t>
            </a:r>
            <a:r>
              <a:rPr lang="en-US" altLang="ko-KR" sz="1050"/>
              <a:t>)</a:t>
            </a:r>
            <a:r>
              <a:rPr lang="ko-KR" altLang="en-US" sz="1050"/>
              <a:t>  </a:t>
            </a:r>
            <a:endParaRPr lang="en-US" altLang="ko-KR" sz="1050"/>
          </a:p>
        </p:txBody>
      </p:sp>
    </p:spTree>
    <p:extLst>
      <p:ext uri="{BB962C8B-B14F-4D97-AF65-F5344CB8AC3E}">
        <p14:creationId xmlns:p14="http://schemas.microsoft.com/office/powerpoint/2010/main" val="4248635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836712"/>
            <a:ext cx="6568489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80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전치행렬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Iris</a:t>
            </a:r>
            <a:r>
              <a:rPr lang="ko-KR" altLang="en-US" dirty="0"/>
              <a:t>의 설계 행렬을 </a:t>
            </a:r>
            <a:r>
              <a:rPr lang="ko-KR" altLang="en-US" dirty="0" err="1"/>
              <a:t>전치행렬</a:t>
            </a:r>
            <a:r>
              <a:rPr lang="ko-KR" altLang="en-US" dirty="0"/>
              <a:t> 표기에 따라 표현하면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1556792"/>
            <a:ext cx="6917484" cy="13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97152"/>
            <a:ext cx="15811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3140968"/>
            <a:ext cx="48863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11350" y="4931765"/>
            <a:ext cx="2520280" cy="4320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000"/>
              <a:t>이렇게 선형대수를 사용하면</a:t>
            </a:r>
            <a:endParaRPr lang="en-US" altLang="ko-KR" sz="1000"/>
          </a:p>
          <a:p>
            <a:r>
              <a:rPr lang="ko-KR" altLang="en-US" sz="1000"/>
              <a:t>학습 데이터를 간결하게 표현할 수 있다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9980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2.3.1 </a:t>
                </a:r>
                <a:r>
                  <a:rPr lang="ko-KR" altLang="en-US" dirty="0"/>
                  <a:t>매개변수 공간의 탐색</a:t>
                </a:r>
                <a:endParaRPr lang="en-US" altLang="ko-KR" dirty="0"/>
              </a:p>
              <a:p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2.3.2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미분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2.3.3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경사 하강 알고리즘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순수 수학 최적화와 기계 학습 최적화의 차이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순수 수학의 최적화 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최저점을 찾아라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기계 학습의 최적화는 단지 </a:t>
                </a:r>
                <a:r>
                  <a:rPr lang="ko-KR" altLang="en-US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훈련집합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이 주어지고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훈련집합에 따라 정해지는 목적함수의 최저점을 찾아야 함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데이터로 미분하는 과정 필요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오류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역전파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알고리즘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(3.4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</a:t>
                </a: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주로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SGD(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스토캐스틱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경사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하강법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4067944" y="1340768"/>
            <a:ext cx="4320480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최적화 문제는 주로 미분을 사용해서 품</a:t>
            </a:r>
            <a:r>
              <a:rPr lang="en-US" altLang="ko-KR" sz="1050"/>
              <a:t>.</a:t>
            </a:r>
          </a:p>
          <a:p>
            <a:r>
              <a:rPr lang="ko-KR" altLang="en-US" sz="1050"/>
              <a:t>미분은 극점</a:t>
            </a:r>
            <a:r>
              <a:rPr lang="en-US" altLang="ko-KR" sz="1050"/>
              <a:t>(</a:t>
            </a:r>
            <a:r>
              <a:rPr lang="ko-KR" altLang="en-US" sz="1050"/>
              <a:t>최소 또는 최대</a:t>
            </a:r>
            <a:r>
              <a:rPr lang="en-US" altLang="ko-KR" sz="1050"/>
              <a:t>)</a:t>
            </a:r>
            <a:r>
              <a:rPr lang="ko-KR" altLang="en-US" sz="1050"/>
              <a:t>을 찾아가는 데 필요한 방향을 알려주고</a:t>
            </a:r>
            <a:r>
              <a:rPr lang="en-US" altLang="ko-KR" sz="1050"/>
              <a:t>, </a:t>
            </a:r>
            <a:r>
              <a:rPr lang="ko-KR" altLang="en-US" sz="1050"/>
              <a:t>극점 도달 여부를 판정하는 데 필요한 정보도 제공하기 때문</a:t>
            </a:r>
            <a:r>
              <a:rPr lang="en-US" altLang="ko-KR" sz="105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55576" y="5445224"/>
            <a:ext cx="4320480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훈련집합</a:t>
            </a:r>
            <a:r>
              <a:rPr lang="en-US" altLang="ko-KR" sz="1050"/>
              <a:t>(=</a:t>
            </a:r>
            <a:r>
              <a:rPr lang="ko-KR" altLang="en-US" sz="1050"/>
              <a:t>수집된 샘플</a:t>
            </a:r>
            <a:r>
              <a:rPr lang="en-US" altLang="ko-KR" sz="1050"/>
              <a:t>)</a:t>
            </a:r>
            <a:r>
              <a:rPr lang="ko-KR" altLang="en-US" sz="1050"/>
              <a:t>에는 다양한 요인 때문에 변화가 매우 심하며 잡음이 섞여 있다</a:t>
            </a:r>
            <a:r>
              <a:rPr lang="en-US" altLang="ko-KR" sz="1050"/>
              <a:t>. </a:t>
            </a:r>
            <a:r>
              <a:rPr lang="ko-KR" altLang="en-US" sz="1050"/>
              <a:t>이러한 열악한 데이터를 잘 이용하여 미분을 계산하는 과정이 매우 중요하다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919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모델의 매개변수 공간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높은 차원에 비해 훈련집합의 </a:t>
                </a:r>
                <a:r>
                  <a:rPr lang="ko-KR" altLang="en-US"/>
                  <a:t>크기가 작기 때문에</a:t>
                </a:r>
                <a:br>
                  <a:rPr lang="en-US" altLang="ko-KR"/>
                </a:br>
                <a:r>
                  <a:rPr lang="ko-KR" altLang="en-US"/>
                  <a:t>매우 희소한 데이터로부터 참인 </a:t>
                </a:r>
                <a:r>
                  <a:rPr lang="ko-KR" altLang="en-US" dirty="0"/>
                  <a:t>확률분포를 구하는 일은 불가능함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기계 학습은 적절한 모델을 선택하고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목적함수를 정의하고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모델의 매개변수 공간을 탐색하여 목적함수가 최저가 되는 </a:t>
                </a:r>
                <a:r>
                  <a:rPr lang="ko-KR" altLang="en-US" dirty="0" err="1"/>
                  <a:t>최적점을</a:t>
                </a:r>
                <a:r>
                  <a:rPr lang="ko-KR" altLang="en-US" dirty="0"/>
                  <a:t> 찾는 전략 사용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/>
                  <a:t> </a:t>
                </a:r>
                <a:r>
                  <a:rPr lang="ko-KR" altLang="en-US" b="1" dirty="0"/>
                  <a:t>특징 공간에서 해야 하는 일을 모델의 매개변수 공간에서 하는 일로 대치한 셈</a:t>
                </a:r>
                <a:endParaRPr lang="en-US" altLang="ko-KR" b="1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2-22]</a:t>
                </a:r>
                <a:r>
                  <a:rPr lang="ko-KR" altLang="en-US" dirty="0"/>
                  <a:t>는 여러 예제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는 매개변수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</m:oMath>
                </a14:m>
                <a:r>
                  <a:rPr lang="ko-KR" altLang="en-US" dirty="0"/>
                  <a:t>는 목적함수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4311"/>
            <a:ext cx="7461076" cy="251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64088" y="1340768"/>
            <a:ext cx="2448272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이렇기 때문에 최적화 과정이 필요함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6725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모델의 매개변수 공간</a:t>
                </a:r>
                <a:endParaRPr lang="en-US" altLang="ko-KR" dirty="0"/>
              </a:p>
              <a:p>
                <a:pPr lvl="1"/>
                <a:r>
                  <a:rPr lang="ko-KR" altLang="en-US" b="1" dirty="0">
                    <a:latin typeface="Times New Roman" pitchFamily="18" charset="0"/>
                    <a:cs typeface="Times New Roman" pitchFamily="18" charset="0"/>
                  </a:rPr>
                  <a:t>특징 </a:t>
                </a:r>
                <a:r>
                  <a:rPr lang="ko-KR" altLang="en-US" b="1">
                    <a:latin typeface="Times New Roman" pitchFamily="18" charset="0"/>
                    <a:cs typeface="Times New Roman" pitchFamily="18" charset="0"/>
                  </a:rPr>
                  <a:t>공간보다 매개 변수 공간이 수 </a:t>
                </a:r>
                <a:r>
                  <a:rPr lang="ko-KR" altLang="en-US" b="1" dirty="0">
                    <a:latin typeface="Times New Roman" pitchFamily="18" charset="0"/>
                    <a:cs typeface="Times New Roman" pitchFamily="18" charset="0"/>
                  </a:rPr>
                  <a:t>배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b="1" dirty="0">
                    <a:latin typeface="Times New Roman" pitchFamily="18" charset="0"/>
                    <a:cs typeface="Times New Roman" pitchFamily="18" charset="0"/>
                  </a:rPr>
                  <a:t>수만 배 넓음</a:t>
                </a:r>
                <a:endParaRPr lang="en-US" altLang="ko-KR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선형회귀에서는 특징 공간은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매개변수 공간은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MNIST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인식하는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딥러닝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모델은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784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특징 공간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수십만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수백만 차원의 매개변수 공간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2-23]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개념도의 매개변수 공간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은 전역 최적해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지역 최적해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와 같이 전역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최적해에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가까운 </a:t>
                </a:r>
                <a:r>
                  <a:rPr lang="ko-KR" altLang="en-US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지역 </a:t>
                </a:r>
                <a:r>
                  <a:rPr lang="ko-KR" altLang="en-US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최적해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찾고 만족하는 경우 많음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기계 학습이 해야 할 일을 식으로 정의하면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3140968"/>
            <a:ext cx="7006987" cy="20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5947780"/>
            <a:ext cx="7943230" cy="50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4788024" y="6453336"/>
            <a:ext cx="172819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508103" y="997278"/>
            <a:ext cx="3024475" cy="57708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이렇게 큰 매개 변수 공간을 의미있게 학습시킬 수 있다면</a:t>
            </a:r>
            <a:r>
              <a:rPr lang="en-US" altLang="ko-KR" sz="1050"/>
              <a:t>, </a:t>
            </a:r>
            <a:r>
              <a:rPr lang="ko-KR" altLang="en-US" sz="1050"/>
              <a:t>데이터에 대한 정보</a:t>
            </a:r>
            <a:r>
              <a:rPr lang="en-US" altLang="ko-KR" sz="1050"/>
              <a:t>(e.g. </a:t>
            </a:r>
            <a:r>
              <a:rPr lang="ko-KR" altLang="en-US" sz="1050"/>
              <a:t>확률분포</a:t>
            </a:r>
            <a:r>
              <a:rPr lang="en-US" altLang="ko-KR" sz="1050"/>
              <a:t>)</a:t>
            </a:r>
            <a:r>
              <a:rPr lang="ko-KR" altLang="en-US" sz="1050"/>
              <a:t>를 잘 캐치할 수 있을 것이다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548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032448" cy="5688632"/>
          </a:xfrm>
        </p:spPr>
        <p:txBody>
          <a:bodyPr/>
          <a:lstStyle/>
          <a:p>
            <a:r>
              <a:rPr lang="ko-KR" altLang="en-US" dirty="0"/>
              <a:t>최적화 문제 해결</a:t>
            </a:r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낱낱탐색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exhaustive search</a:t>
            </a:r>
            <a:r>
              <a:rPr lang="ko-KR" altLang="en-US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알고리즘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/>
              <a:t>차원이</a:t>
            </a:r>
            <a:r>
              <a:rPr lang="en-US" altLang="ko-KR" dirty="0"/>
              <a:t> </a:t>
            </a:r>
            <a:r>
              <a:rPr lang="ko-KR" altLang="en-US" dirty="0"/>
              <a:t>조금만 높아져도 적용 불가능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4</a:t>
            </a:r>
            <a:r>
              <a:rPr lang="ko-KR" altLang="en-US" dirty="0"/>
              <a:t>차원 </a:t>
            </a:r>
            <a:r>
              <a:rPr lang="en-US" altLang="ko-KR" dirty="0"/>
              <a:t>Iris</a:t>
            </a:r>
            <a:r>
              <a:rPr lang="ko-KR" altLang="en-US" dirty="0"/>
              <a:t>에서 각 차원을 </a:t>
            </a:r>
            <a:r>
              <a:rPr lang="en-US" altLang="ko-KR" dirty="0"/>
              <a:t>1000</a:t>
            </a:r>
            <a:r>
              <a:rPr lang="ko-KR" altLang="en-US" dirty="0"/>
              <a:t>구간으로 나눈다면 총 </a:t>
            </a:r>
            <a:r>
              <a:rPr lang="en-US" altLang="ko-KR" dirty="0"/>
              <a:t>1000</a:t>
            </a:r>
            <a:r>
              <a:rPr lang="en-US" altLang="ko-KR" baseline="30000" dirty="0"/>
              <a:t>4</a:t>
            </a:r>
            <a:r>
              <a:rPr lang="ko-KR" altLang="en-US" dirty="0"/>
              <a:t>개의 점을 평가해야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무작위 탐색 알고리즘</a:t>
            </a:r>
            <a:endParaRPr lang="en-US" altLang="ko-KR" dirty="0"/>
          </a:p>
          <a:p>
            <a:pPr lvl="2"/>
            <a:r>
              <a:rPr lang="ko-KR" altLang="en-US" dirty="0"/>
              <a:t>아무 전략이 없는 순진한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52" y="1196752"/>
            <a:ext cx="44985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00" y="3645024"/>
            <a:ext cx="4527276" cy="268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78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2-3]</a:t>
            </a:r>
            <a:r>
              <a:rPr lang="ko-KR" altLang="en-US" dirty="0"/>
              <a:t>은 기계 학습이 사용하는 전형적인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라인 </a:t>
            </a:r>
            <a:r>
              <a:rPr lang="en-US" altLang="ko-KR" dirty="0"/>
              <a:t>3</a:t>
            </a:r>
            <a:r>
              <a:rPr lang="ko-KR" altLang="en-US" dirty="0"/>
              <a:t>에서는 목적함수가 작아지는 방향을 주로 미분으로 찾아냄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7" y="2276872"/>
            <a:ext cx="7823597" cy="311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771800" y="4581128"/>
            <a:ext cx="5184576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멈춤 조건을 어떻게 정의하느냐에 따라 좋은 탐색 알고리즘이 될 수 있다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675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미분에 의한 최적화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미분의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차 </a:t>
                </a:r>
                <a:r>
                  <a:rPr lang="ko-KR" altLang="en-US" dirty="0" err="1"/>
                  <a:t>도함수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함수의 기울기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값이 커지는 방향을 지시함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/>
                  <a:t>방향에 목적함수의 최저점이 존재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2-3]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>
                    <a:solidFill>
                      <a:srgbClr val="0000FF"/>
                    </a:solidFill>
                  </a:rPr>
                  <a:t>로</a:t>
                </a:r>
                <a:r>
                  <a:rPr lang="en-US" altLang="ko-KR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를 사용함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경사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하강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알고리즘의 핵심 원리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01010"/>
            <a:ext cx="7069807" cy="54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717032"/>
            <a:ext cx="4137645" cy="23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47864" y="5301208"/>
            <a:ext cx="5256584" cy="122341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미분을 사용해 최저점을 찾는 방법</a:t>
            </a:r>
            <a:endParaRPr lang="en-US" altLang="ko-KR" sz="1050"/>
          </a:p>
          <a:p>
            <a:endParaRPr lang="en-US" altLang="ko-KR" sz="1050"/>
          </a:p>
          <a:p>
            <a:r>
              <a:rPr lang="en-US" altLang="ko-KR" sz="1050"/>
              <a:t>1. </a:t>
            </a:r>
            <a:r>
              <a:rPr lang="ko-KR" altLang="en-US" sz="1050"/>
              <a:t>수식을 풀어 최저점을 찾는 방법 </a:t>
            </a:r>
            <a:r>
              <a:rPr lang="en-US" altLang="ko-KR" sz="1050"/>
              <a:t>-&gt; </a:t>
            </a:r>
            <a:r>
              <a:rPr lang="ko-KR" altLang="en-US" sz="1050" b="1"/>
              <a:t>분석적 방법</a:t>
            </a:r>
            <a:endParaRPr lang="en-US" altLang="ko-KR" sz="1050"/>
          </a:p>
          <a:p>
            <a:r>
              <a:rPr lang="en-US" altLang="ko-KR" sz="1050"/>
              <a:t>2. d</a:t>
            </a:r>
            <a:r>
              <a:rPr lang="el-GR" altLang="ko-KR" sz="1050"/>
              <a:t>θ</a:t>
            </a:r>
            <a:r>
              <a:rPr lang="ko-KR" altLang="en-US" sz="1050"/>
              <a:t>와 같이 조금씩 이동하는 일을 반복하여 최저점을 찾는 방법 </a:t>
            </a:r>
            <a:r>
              <a:rPr lang="en-US" altLang="ko-KR" sz="1050"/>
              <a:t>-&gt; </a:t>
            </a:r>
            <a:r>
              <a:rPr lang="ko-KR" altLang="en-US" sz="1050" b="1"/>
              <a:t>수치적 방법</a:t>
            </a:r>
            <a:endParaRPr lang="en-US" altLang="ko-KR" sz="1050" b="1"/>
          </a:p>
          <a:p>
            <a:endParaRPr lang="en-US" altLang="ko-KR" sz="1050" b="1"/>
          </a:p>
          <a:p>
            <a:r>
              <a:rPr lang="ko-KR" altLang="en-US" sz="1050"/>
              <a:t>분석적 방법은 주로 차원이 낮고 목적함수가 단순한 경우에 적용한다</a:t>
            </a:r>
            <a:r>
              <a:rPr lang="en-US" altLang="ko-KR" sz="1050"/>
              <a:t>. </a:t>
            </a:r>
            <a:r>
              <a:rPr lang="ko-KR" altLang="en-US" sz="1050"/>
              <a:t>기계학습은 이와 반대이므로 보통 수치적 방법을 사용한다</a:t>
            </a:r>
            <a:r>
              <a:rPr lang="en-US" altLang="ko-KR" sz="105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3881516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편미분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변수가 여러 개인 함수의 미분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미분값이</a:t>
                </a:r>
                <a:r>
                  <a:rPr lang="ko-KR" altLang="en-US" dirty="0"/>
                  <a:t> 이루는 벡터를 </a:t>
                </a:r>
                <a:r>
                  <a:rPr lang="ko-KR" altLang="en-US" dirty="0" err="1">
                    <a:solidFill>
                      <a:srgbClr val="0000FF"/>
                    </a:solidFill>
                  </a:rPr>
                  <a:t>그레이디언트</a:t>
                </a:r>
                <a:r>
                  <a:rPr lang="ko-KR" altLang="en-US" dirty="0" err="1"/>
                  <a:t>라</a:t>
                </a:r>
                <a:r>
                  <a:rPr lang="ko-KR" altLang="en-US" dirty="0"/>
                  <a:t> 부름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여러 가지 표기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기계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학습에서 </a:t>
                </a:r>
                <a:r>
                  <a:rPr lang="ko-KR" altLang="en-US" dirty="0" err="1"/>
                  <a:t>편미분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매개변수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에 많은 변수가 있으므로 </a:t>
                </a:r>
                <a:r>
                  <a:rPr lang="ko-KR" altLang="en-US" dirty="0" err="1"/>
                  <a:t>편미분을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755995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208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편미분으로</a:t>
            </a:r>
            <a:r>
              <a:rPr lang="ko-KR" altLang="en-US" dirty="0"/>
              <a:t> 얻은 </a:t>
            </a:r>
            <a:r>
              <a:rPr lang="ko-KR" altLang="en-US" dirty="0" err="1"/>
              <a:t>그레이디언트에</a:t>
            </a:r>
            <a:r>
              <a:rPr lang="ko-KR" altLang="en-US" dirty="0"/>
              <a:t> 따라 최저점을 찾아가는 예제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628800"/>
            <a:ext cx="781494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01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독립변수와 종속변수의 구분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(1.2)</a:t>
                </a:r>
                <a:r>
                  <a:rPr lang="ko-KR" altLang="en-US" dirty="0"/>
                  <a:t>에서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독립변수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종속변수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기계 학습에서 이런 해석은 무의미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왜냐하면 예측 단계를 위한 해석에 불과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최적화는 예측 단계가 아니라 학습 단계에 필요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(1.8)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독립변수이고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하면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종속변수임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여러 가지 사례를 보여줌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951796"/>
            <a:ext cx="6029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1" y="3717032"/>
            <a:ext cx="5924947" cy="83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699792" y="1942217"/>
            <a:ext cx="2232248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/>
              <a:t>x</a:t>
            </a:r>
            <a:r>
              <a:rPr lang="ko-KR" altLang="en-US" sz="1050"/>
              <a:t>가 변하면 </a:t>
            </a:r>
            <a:r>
              <a:rPr lang="en-US" altLang="ko-KR" sz="1050"/>
              <a:t>y</a:t>
            </a:r>
            <a:r>
              <a:rPr lang="ko-KR" altLang="en-US" sz="1050"/>
              <a:t>는 그에 따라 변한다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0718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연쇄법칙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합성함수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𝑔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) </m:t>
                    </m:r>
                  </m:oMath>
                </a14:m>
                <a:r>
                  <a:rPr lang="ko-KR" altLang="en-US" dirty="0"/>
                  <a:t>의 미분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다층 </a:t>
                </a:r>
                <a:r>
                  <a:rPr lang="ko-KR" altLang="en-US" dirty="0" err="1"/>
                  <a:t>퍼셉트론은</a:t>
                </a:r>
                <a:r>
                  <a:rPr lang="ko-KR" altLang="en-US" dirty="0"/>
                  <a:t> 합성함수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를 계산할 때 연쇄법칙 적용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3.4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오류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역전파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에서 설명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07" y="1700808"/>
            <a:ext cx="583264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9469"/>
            <a:ext cx="6840760" cy="33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3349" cy="56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58" y="3933056"/>
            <a:ext cx="477631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868144" y="1052736"/>
            <a:ext cx="223224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연쇄법칙을 사용하지 않는다면 식을 모두 풀어헤쳐야 하는 수고로움이 따른다</a:t>
            </a:r>
            <a:r>
              <a:rPr lang="en-US" altLang="ko-KR" sz="1050"/>
              <a:t>. </a:t>
            </a:r>
            <a:r>
              <a:rPr lang="ko-KR" altLang="en-US" sz="1050"/>
              <a:t>즉</a:t>
            </a:r>
            <a:r>
              <a:rPr lang="en-US" altLang="ko-KR" sz="1050"/>
              <a:t>, </a:t>
            </a:r>
            <a:r>
              <a:rPr lang="ko-KR" altLang="en-US" sz="1050"/>
              <a:t>고차 방정식일수록 연쇄법칙의 힘이 발휘된다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행렬을 이용하면 수학을 간결하게 표현할 수 있음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다항식의 행렬 표현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특수한 행렬들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4" y="4509120"/>
            <a:ext cx="4852963" cy="170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1447"/>
            <a:ext cx="811848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936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err="1"/>
                  <a:t>야코비언</a:t>
                </a:r>
                <a:r>
                  <a:rPr lang="ko-KR" altLang="en-US" dirty="0"/>
                  <a:t> 행렬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함수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𝐟</m:t>
                    </m:r>
                    <m:r>
                      <a:rPr lang="en-US" altLang="ko-KR" b="0" i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↦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미분하여 얻은 행렬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 err="1"/>
                  <a:t>헤시안</a:t>
                </a:r>
                <a:r>
                  <a:rPr lang="ko-KR" altLang="en-US" dirty="0"/>
                  <a:t> 행렬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2</a:t>
                </a:r>
                <a:r>
                  <a:rPr lang="ko-KR" altLang="en-US" dirty="0"/>
                  <a:t>차 편도함수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6687"/>
            <a:ext cx="3384376" cy="176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029676"/>
            <a:ext cx="4298662" cy="32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1591405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564904"/>
            <a:ext cx="1433090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64903"/>
            <a:ext cx="1740885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09120"/>
            <a:ext cx="413417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0211" y="3717032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92" y="4293096"/>
            <a:ext cx="1573535" cy="3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8" y="4581128"/>
            <a:ext cx="3910186" cy="54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229200"/>
            <a:ext cx="339055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877272"/>
            <a:ext cx="1761531" cy="48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575076" y="260648"/>
            <a:ext cx="5256584" cy="253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/>
              <a:t>야코비안과 헤시안은 뉴턴 방법에 속하는 여러 최적화 알고리즘에서 핵심 역할을 함</a:t>
            </a:r>
            <a:r>
              <a:rPr lang="en-US" altLang="ko-KR" sz="105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9531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(2.58)</a:t>
                </a:r>
                <a:r>
                  <a:rPr lang="ko-KR" altLang="en-US" dirty="0"/>
                  <a:t>은 경사 </a:t>
                </a:r>
                <a:r>
                  <a:rPr lang="ko-KR" altLang="en-US" dirty="0" err="1"/>
                  <a:t>하강법이</a:t>
                </a:r>
                <a:r>
                  <a:rPr lang="ko-KR" altLang="en-US" dirty="0"/>
                  <a:t> 낮은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곳을 찾아가는 원리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𝐠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𝑱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/>
                  <a:t>는 학습률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배치 경사 하강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샘플의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평균한 후 한꺼번에 갱신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37" y="1793492"/>
            <a:ext cx="62579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58054"/>
            <a:ext cx="4929726" cy="286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284984"/>
            <a:ext cx="122413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훈련집합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3789040"/>
            <a:ext cx="21717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4293096"/>
            <a:ext cx="21431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9" y="1844824"/>
            <a:ext cx="1584176" cy="33919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72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FF"/>
                </a:solidFill>
              </a:rPr>
              <a:t>스토캐스틱</a:t>
            </a:r>
            <a:r>
              <a:rPr lang="ko-KR" altLang="en-US" dirty="0">
                <a:solidFill>
                  <a:srgbClr val="0000FF"/>
                </a:solidFill>
              </a:rPr>
              <a:t> 경사 하강</a:t>
            </a:r>
            <a:r>
              <a:rPr lang="en-US" altLang="ko-KR" baseline="30000" dirty="0"/>
              <a:t>SGD(stochastic gradient descent)</a:t>
            </a:r>
            <a:r>
              <a:rPr lang="ko-KR" altLang="en-US" baseline="30000" dirty="0"/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ko-KR" altLang="en-US" dirty="0"/>
              <a:t>한 샘플의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계산한 후 즉시 갱신</a:t>
            </a:r>
            <a:endParaRPr lang="en-US" altLang="ko-KR" dirty="0"/>
          </a:p>
          <a:p>
            <a:pPr lvl="1"/>
            <a:r>
              <a:rPr lang="ko-KR" altLang="en-US" dirty="0"/>
              <a:t>라인 </a:t>
            </a:r>
            <a:r>
              <a:rPr lang="en-US" altLang="ko-KR" dirty="0"/>
              <a:t>3~6</a:t>
            </a:r>
            <a:r>
              <a:rPr lang="ko-KR" altLang="en-US" dirty="0"/>
              <a:t>을 한 번 반복하는 일을 한 세대라 부름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방식의 구현</a:t>
            </a:r>
            <a:r>
              <a:rPr lang="en-US" altLang="ko-KR" dirty="0"/>
              <a:t>([</a:t>
            </a:r>
            <a:r>
              <a:rPr lang="ko-KR" altLang="en-US" dirty="0"/>
              <a:t>알고리즘 </a:t>
            </a:r>
            <a:r>
              <a:rPr lang="en-US" altLang="ko-KR" dirty="0"/>
              <a:t>2-5]</a:t>
            </a:r>
            <a:r>
              <a:rPr lang="ko-KR" altLang="en-US" dirty="0"/>
              <a:t>의 라인 </a:t>
            </a:r>
            <a:r>
              <a:rPr lang="en-US" altLang="ko-KR" dirty="0"/>
              <a:t>3~6</a:t>
            </a:r>
            <a:r>
              <a:rPr lang="ko-KR" altLang="en-US" dirty="0"/>
              <a:t>을 다음 코드로 대치</a:t>
            </a:r>
            <a:r>
              <a:rPr lang="en-US" altLang="ko-KR" dirty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132856"/>
            <a:ext cx="413461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02" y="5589239"/>
            <a:ext cx="3744416" cy="88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75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행렬 연산</a:t>
            </a:r>
            <a:endParaRPr lang="en-US" altLang="ko-KR" dirty="0"/>
          </a:p>
          <a:p>
            <a:pPr lvl="1"/>
            <a:r>
              <a:rPr lang="ko-KR" altLang="en-US" dirty="0"/>
              <a:t>행렬 곱셈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교환법칙 성립하지 않음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분배법칙과 결합법칙 성립</a:t>
            </a:r>
            <a:r>
              <a:rPr lang="en-US" altLang="ko-KR" dirty="0"/>
              <a:t>: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벡터의 내적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41" y="1139722"/>
            <a:ext cx="6552728" cy="83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34" y="2996952"/>
            <a:ext cx="1066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47053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00" y="4377985"/>
            <a:ext cx="6487616" cy="68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2" y="5371704"/>
            <a:ext cx="4440533" cy="91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9" y="2003426"/>
            <a:ext cx="8067055" cy="70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34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텐서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이상의 구조를 가진 숫자 배열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</a:t>
            </a:r>
            <a:r>
              <a:rPr lang="ko-KR" altLang="en-US" dirty="0"/>
              <a:t>차원 구조의 </a:t>
            </a:r>
            <a:r>
              <a:rPr lang="en-US" altLang="ko-KR" dirty="0"/>
              <a:t>RGB </a:t>
            </a:r>
            <a:r>
              <a:rPr lang="ko-KR" altLang="en-US" dirty="0"/>
              <a:t>컬러 영상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005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43608" y="5383397"/>
            <a:ext cx="3744416" cy="4320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ko-KR" altLang="en-US" sz="1000"/>
              <a:t>스칼라</a:t>
            </a:r>
            <a:r>
              <a:rPr lang="en-US" altLang="ko-KR" sz="1000"/>
              <a:t>, </a:t>
            </a:r>
            <a:r>
              <a:rPr lang="ko-KR" altLang="en-US" sz="1000"/>
              <a:t>벡터</a:t>
            </a:r>
            <a:r>
              <a:rPr lang="en-US" altLang="ko-KR" sz="1000"/>
              <a:t>, </a:t>
            </a:r>
            <a:r>
              <a:rPr lang="ko-KR" altLang="en-US" sz="1000"/>
              <a:t>행렬을 텐서의 특별한 경우로 간주할 수 있다</a:t>
            </a:r>
            <a:r>
              <a:rPr lang="en-US" altLang="ko-KR" sz="1000"/>
              <a:t>.</a:t>
            </a:r>
          </a:p>
          <a:p>
            <a:r>
              <a:rPr lang="ko-KR" altLang="en-US" sz="1000"/>
              <a:t>스칼라는 </a:t>
            </a:r>
            <a:r>
              <a:rPr lang="en-US" altLang="ko-KR" sz="1000"/>
              <a:t>0</a:t>
            </a:r>
            <a:r>
              <a:rPr lang="ko-KR" altLang="en-US" sz="1000"/>
              <a:t>차원</a:t>
            </a:r>
            <a:r>
              <a:rPr lang="en-US" altLang="ko-KR" sz="1000"/>
              <a:t>, </a:t>
            </a:r>
            <a:r>
              <a:rPr lang="ko-KR" altLang="en-US" sz="1000"/>
              <a:t>벡터는 </a:t>
            </a:r>
            <a:r>
              <a:rPr lang="en-US" altLang="ko-KR" sz="1000"/>
              <a:t>1</a:t>
            </a:r>
            <a:r>
              <a:rPr lang="ko-KR" altLang="en-US" sz="1000"/>
              <a:t>차원</a:t>
            </a:r>
            <a:r>
              <a:rPr lang="en-US" altLang="ko-KR" sz="1000"/>
              <a:t>, </a:t>
            </a:r>
            <a:r>
              <a:rPr lang="ko-KR" altLang="en-US" sz="1000"/>
              <a:t>행렬은</a:t>
            </a:r>
            <a:r>
              <a:rPr lang="en-US" altLang="ko-KR" sz="1000"/>
              <a:t> 2</a:t>
            </a:r>
            <a:r>
              <a:rPr lang="ko-KR" altLang="en-US" sz="1000"/>
              <a:t>차원 텐서에 해당한다</a:t>
            </a:r>
            <a:r>
              <a:rPr lang="en-US" altLang="ko-KR" sz="1000"/>
              <a:t>.</a:t>
            </a:r>
            <a:r>
              <a:rPr lang="ko-KR" altLang="en-US" sz="1000"/>
              <a:t>ㅊ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7577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놈과 유사도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벡터와 행렬의 크기를 놈으로 측정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벡터의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/>
              <a:t>차 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/>
              <a:t>행렬의 프로베니우스</a:t>
            </a:r>
            <a:r>
              <a:rPr lang="en-US" altLang="ko-KR"/>
              <a:t>(Frobenius)</a:t>
            </a:r>
            <a:r>
              <a:rPr lang="ko-KR" altLang="en-US"/>
              <a:t> </a:t>
            </a:r>
            <a:r>
              <a:rPr lang="ko-KR" altLang="en-US" dirty="0"/>
              <a:t>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1291180"/>
            <a:ext cx="6264696" cy="170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03461"/>
            <a:ext cx="7224911" cy="37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45" y="4509120"/>
            <a:ext cx="6408712" cy="106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3" y="5707929"/>
            <a:ext cx="5133409" cy="52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23520" y="3776579"/>
            <a:ext cx="4320480" cy="4320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000"/>
              <a:t>2</a:t>
            </a:r>
            <a:r>
              <a:rPr lang="ko-KR" altLang="en-US" sz="1000"/>
              <a:t>차 놈은 유클리디언 놈</a:t>
            </a:r>
            <a:r>
              <a:rPr lang="en-US" altLang="ko-KR" sz="1000"/>
              <a:t>(Euclidean norm) </a:t>
            </a:r>
            <a:r>
              <a:rPr lang="ko-KR" altLang="en-US" sz="1000"/>
              <a:t>또는 </a:t>
            </a:r>
            <a:r>
              <a:rPr lang="en-US" altLang="ko-KR" sz="1000"/>
              <a:t>L2</a:t>
            </a:r>
            <a:r>
              <a:rPr lang="ko-KR" altLang="en-US" sz="1000"/>
              <a:t>놈이라 하고</a:t>
            </a:r>
            <a:r>
              <a:rPr lang="en-US" altLang="ko-KR" sz="1000"/>
              <a:t>, </a:t>
            </a:r>
            <a:r>
              <a:rPr lang="ko-KR" altLang="en-US" sz="1000"/>
              <a:t>가장 널리 쓰인다는 이유로 종종 첨자를 생략하고 </a:t>
            </a:r>
            <a:r>
              <a:rPr lang="en-US" altLang="ko-KR" sz="1000"/>
              <a:t>||</a:t>
            </a:r>
            <a:r>
              <a:rPr lang="en-US" altLang="ko-KR" sz="1000" b="1"/>
              <a:t>x</a:t>
            </a:r>
            <a:r>
              <a:rPr lang="en-US" altLang="ko-KR" sz="1000"/>
              <a:t>||</a:t>
            </a:r>
            <a:r>
              <a:rPr lang="ko-KR" altLang="en-US" sz="1000"/>
              <a:t>로 표기한다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27351" y="4496983"/>
            <a:ext cx="1496378" cy="2281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 fontScale="92500" lnSpcReduction="10000"/>
          </a:bodyPr>
          <a:lstStyle/>
          <a:p>
            <a:r>
              <a:rPr lang="ko-KR" altLang="en-US" sz="1000"/>
              <a:t>행렬 버전의 </a:t>
            </a:r>
            <a:r>
              <a:rPr lang="en-US" altLang="ko-KR" sz="1000"/>
              <a:t>2</a:t>
            </a:r>
            <a:r>
              <a:rPr lang="ko-KR" altLang="en-US" sz="1000"/>
              <a:t>차 놈이다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895827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14890</TotalTime>
  <Words>4904</Words>
  <Application>Microsoft Office PowerPoint</Application>
  <PresentationFormat>화면 슬라이드 쇼(4:3)</PresentationFormat>
  <Paragraphs>1495</Paragraphs>
  <Slides>62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1_Office 테마</vt:lpstr>
      <vt:lpstr>2장. 기계 학습과 수학</vt:lpstr>
      <vt:lpstr>2.1 선형대수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2.1.2 놈과 유사도</vt:lpstr>
      <vt:lpstr>2.1.2 놈과 유사도</vt:lpstr>
      <vt:lpstr>PowerPoint 프레젠테이션</vt:lpstr>
      <vt:lpstr>PowerPoint 프레젠테이션</vt:lpstr>
      <vt:lpstr>2.1.3 퍼셉트론의 해석</vt:lpstr>
      <vt:lpstr>2.1.3 퍼셉트론의 해석</vt:lpstr>
      <vt:lpstr>2.1.3 퍼셉트론의 해석</vt:lpstr>
      <vt:lpstr>2.1.3 퍼셉트론의 해석</vt:lpstr>
      <vt:lpstr>2.1.4 선형결합과 벡터공간</vt:lpstr>
      <vt:lpstr>계수(Rank)와 벡터공간(Vector space)</vt:lpstr>
      <vt:lpstr>기계학습의 (벡터)공간 변환</vt:lpstr>
      <vt:lpstr>2.1.5 역행렬</vt:lpstr>
      <vt:lpstr>2.1.5 역행렬</vt:lpstr>
      <vt:lpstr>2.1.5 역행렬</vt:lpstr>
      <vt:lpstr>2.1.5 역행렬</vt:lpstr>
      <vt:lpstr>2.1.5 역행렬</vt:lpstr>
      <vt:lpstr>2.1.5 역행렬</vt:lpstr>
      <vt:lpstr>2.1.6 행렬 분해</vt:lpstr>
      <vt:lpstr>2.1.6 행렬 분해</vt:lpstr>
      <vt:lpstr>2.1.6 행렬 분해</vt:lpstr>
      <vt:lpstr>2.1.6 행렬 분해</vt:lpstr>
      <vt:lpstr>2.2 확률과 통계</vt:lpstr>
      <vt:lpstr>2.2.1 확률 기초</vt:lpstr>
      <vt:lpstr>2.2.1 확률 기초</vt:lpstr>
      <vt:lpstr>2.2.1 확률 기초</vt:lpstr>
      <vt:lpstr>2.2.1 확률 기초</vt:lpstr>
      <vt:lpstr>2.2.2 베이즈 정리와 기계 학습</vt:lpstr>
      <vt:lpstr>2.2.2 베이즈 정리와 기계 학습</vt:lpstr>
      <vt:lpstr>2.2.2 베이즈 정리와 기계 학습</vt:lpstr>
      <vt:lpstr>2.2.2 베이즈 정리와 기계 학습</vt:lpstr>
      <vt:lpstr>2.2.3 최대 우도</vt:lpstr>
      <vt:lpstr>2.2.3 최대 우도</vt:lpstr>
      <vt:lpstr>2.2.4 평균과 분산</vt:lpstr>
      <vt:lpstr>2.2.4 평균과 분산</vt:lpstr>
      <vt:lpstr>2.2.5 유용한 확률분포</vt:lpstr>
      <vt:lpstr>2.2.5 유용한 확률분포</vt:lpstr>
      <vt:lpstr>2.2.6 정보이론</vt:lpstr>
      <vt:lpstr>2.2.6 정보이론</vt:lpstr>
      <vt:lpstr>2.2.6 정보이론</vt:lpstr>
      <vt:lpstr>2.2.6 정보이론</vt:lpstr>
      <vt:lpstr>2.2.6 정보이론</vt:lpstr>
      <vt:lpstr>2.3 최적화</vt:lpstr>
      <vt:lpstr>2.3.1 매개변수 공간의 탐색</vt:lpstr>
      <vt:lpstr>2.3.1 매개변수 공간의 탐색</vt:lpstr>
      <vt:lpstr>2.3.1 매개변수 공간의 탐색</vt:lpstr>
      <vt:lpstr>2.3.1 매개변수 공간의 탐색</vt:lpstr>
      <vt:lpstr>2.3.2 미분</vt:lpstr>
      <vt:lpstr>2.3.2 미분</vt:lpstr>
      <vt:lpstr>2.3.2 미분</vt:lpstr>
      <vt:lpstr>2.3.2 미분</vt:lpstr>
      <vt:lpstr>2.3.2 미분</vt:lpstr>
      <vt:lpstr>2.3.2 미분</vt:lpstr>
      <vt:lpstr>2.3.3 경사 하강 알고리즘</vt:lpstr>
      <vt:lpstr>2.3.3 경사 하강 알고리즘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Office</cp:lastModifiedBy>
  <cp:revision>321</cp:revision>
  <dcterms:created xsi:type="dcterms:W3CDTF">2006-10-05T04:04:58Z</dcterms:created>
  <dcterms:modified xsi:type="dcterms:W3CDTF">2018-07-06T01:24:16Z</dcterms:modified>
</cp:coreProperties>
</file>